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5"/>
  </p:notesMasterIdLst>
  <p:sldIdLst>
    <p:sldId id="257" r:id="rId2"/>
    <p:sldId id="263" r:id="rId3"/>
    <p:sldId id="260" r:id="rId4"/>
    <p:sldId id="261" r:id="rId5"/>
    <p:sldId id="268" r:id="rId6"/>
    <p:sldId id="270" r:id="rId7"/>
    <p:sldId id="271" r:id="rId8"/>
    <p:sldId id="272" r:id="rId9"/>
    <p:sldId id="273" r:id="rId10"/>
    <p:sldId id="274" r:id="rId11"/>
    <p:sldId id="277" r:id="rId12"/>
    <p:sldId id="28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90" r:id="rId24"/>
    <p:sldId id="291" r:id="rId25"/>
    <p:sldId id="292" r:id="rId26"/>
    <p:sldId id="293" r:id="rId27"/>
    <p:sldId id="294" r:id="rId28"/>
    <p:sldId id="295" r:id="rId29"/>
    <p:sldId id="289" r:id="rId30"/>
    <p:sldId id="296" r:id="rId31"/>
    <p:sldId id="297" r:id="rId32"/>
    <p:sldId id="298" r:id="rId33"/>
    <p:sldId id="269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C8D8-64B2-4A34-B35F-851FEF576218}" type="datetimeFigureOut">
              <a:rPr lang="es-CO" smtClean="0"/>
              <a:t>06/09/2013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09D9F-8D4B-41F1-8687-2452CA667E3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72CC0-9802-48A7-BA5A-A50425489505}" type="slidenum">
              <a:rPr lang="es-ES"/>
              <a:pPr/>
              <a:t>19</a:t>
            </a:fld>
            <a:endParaRPr lang="es-E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Hemos creado el blog, estamos en la vista edición, visualizamos a la derecha el título y a la izquierda la dirección de correo de la persona que está editando. Explicar las pestañas.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8D07D-489D-4A80-AF59-4C28CE902C9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3CFA9-1F23-4F37-AC08-858155AF05E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7AADF-0DAB-4904-B839-F8B22C4122B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6B2819-E410-42B5-B922-699E4CC02A2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lt1"/>
            </a:gs>
            <a:gs pos="100000">
              <a:srgbClr val="F00193"/>
            </a:gs>
          </a:gsLst>
          <a:lin ang="13499999" scaled="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5334000" y="5638800"/>
            <a:ext cx="3809999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952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 idx="2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800"/>
            </a:lvl2pPr>
            <a:lvl3pPr marL="1143000" indent="-1460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000"/>
            </a:lvl4pPr>
            <a:lvl5pPr marL="2057400" indent="-1587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000"/>
            </a:lvl5pPr>
            <a:lvl6pPr marL="25146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174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3809999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•"/>
              <a:defRPr sz="2800"/>
            </a:lvl2pPr>
            <a:lvl3pPr marL="1143000" indent="-136525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z="2400"/>
            </a:lvl3pPr>
            <a:lvl4pPr marL="16002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4pPr>
            <a:lvl5pPr marL="2057400" indent="-152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000"/>
            </a:lvl5pPr>
            <a:lvl6pPr marL="25146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795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4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D8D29-6D2B-4FC2-A94B-A5E456D8332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029A9-B278-40EE-93C8-C3889879CE0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B1E89-1946-4B04-AE00-8914F76C371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058CE-17BE-491C-983A-A9CE21954AD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17039-C1C8-48FC-8CE9-8B65E711426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57958-9DE5-4BCD-9A0B-4998A322D2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15EA-A121-4DA1-83DA-5D40455414C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E881064-3614-4C07-935F-D504F01AB6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90C2A74-7802-477B-9410-728B1A1B473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nglado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blogs.org/" TargetMode="External"/><Relationship Id="rId2" Type="http://schemas.openxmlformats.org/officeDocument/2006/relationships/hyperlink" Target="http://www.schoolblog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inglado.net/encuentro/" TargetMode="External"/><Relationship Id="rId5" Type="http://schemas.openxmlformats.org/officeDocument/2006/relationships/hyperlink" Target="http://www.incsub.org/awards/" TargetMode="External"/><Relationship Id="rId4" Type="http://schemas.openxmlformats.org/officeDocument/2006/relationships/hyperlink" Target="http://blogs.law.harvard.edu/hom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PA" sz="5400" dirty="0" smtClean="0"/>
              <a:t>Qué </a:t>
            </a:r>
            <a:r>
              <a:rPr lang="es-PA" sz="5400" dirty="0" smtClean="0"/>
              <a:t>es </a:t>
            </a:r>
            <a:r>
              <a:rPr lang="es-PA" sz="5400" dirty="0" smtClean="0"/>
              <a:t>Blog?</a:t>
            </a:r>
            <a:endParaRPr lang="es-ES" sz="54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4000" dirty="0" smtClean="0"/>
              <a:t>Un </a:t>
            </a:r>
            <a:r>
              <a:rPr lang="es-ES_tradnl" sz="4000" b="1" dirty="0" smtClean="0"/>
              <a:t>blog</a:t>
            </a:r>
            <a:r>
              <a:rPr lang="es-ES_tradnl" sz="4000" dirty="0" smtClean="0"/>
              <a:t>, o en español llamado también </a:t>
            </a:r>
            <a:r>
              <a:rPr lang="es-ES_tradnl" sz="4000" i="1" dirty="0" smtClean="0"/>
              <a:t>bitácora</a:t>
            </a:r>
            <a:r>
              <a:rPr lang="es-ES_tradnl" sz="4000" dirty="0" smtClean="0"/>
              <a:t>, es un sitio Web periódicamente actualizado que recopila cronológicamente textos o artículos de uno o varios autores.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8913"/>
            <a:ext cx="7543800" cy="1295400"/>
          </a:xfrm>
          <a:solidFill>
            <a:schemeClr val="accent1"/>
          </a:solidFill>
          <a:ln w="28575" cap="flat" algn="ctr"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s-ES" sz="3800">
                <a:solidFill>
                  <a:schemeClr val="bg1"/>
                </a:solidFill>
                <a:latin typeface="Trebuchet MS" pitchFamily="34" charset="0"/>
              </a:rPr>
              <a:t>USOS EDUCATIVOS de los blogs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686800" cy="4805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Organización del discurso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, todo se clasifica y es fácilmente recuperable.</a:t>
            </a:r>
          </a:p>
          <a:p>
            <a:pPr>
              <a:lnSpc>
                <a:spcPct val="90000"/>
              </a:lnSpc>
            </a:pP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Fomento del debate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, a través de los comentarios y el </a:t>
            </a:r>
            <a:r>
              <a:rPr lang="es-ES" sz="2400" dirty="0" err="1">
                <a:solidFill>
                  <a:schemeClr val="tx2"/>
                </a:solidFill>
                <a:latin typeface="Trebuchet MS" pitchFamily="34" charset="0"/>
              </a:rPr>
              <a:t>trackback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Construcción de identidad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 como autor.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Crear </a:t>
            </a: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comunidades de aprendizaje 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(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  <a:hlinkClick r:id="rId2"/>
              </a:rPr>
              <a:t>profes</a:t>
            </a: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, alumnos,…)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Pacto de</a:t>
            </a: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 Compromiso con la audiencia.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Apoyo al </a:t>
            </a: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E-</a:t>
            </a:r>
            <a:r>
              <a:rPr lang="es-ES" sz="2400" b="1" dirty="0" err="1">
                <a:solidFill>
                  <a:schemeClr val="tx2"/>
                </a:solidFill>
                <a:latin typeface="Trebuchet MS" pitchFamily="34" charset="0"/>
              </a:rPr>
              <a:t>learning</a:t>
            </a:r>
            <a:endParaRPr lang="es-ES" sz="2400" b="1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b="1" dirty="0" smtClean="0">
                <a:solidFill>
                  <a:schemeClr val="tx2"/>
                </a:solidFill>
                <a:latin typeface="Trebuchet MS" pitchFamily="34" charset="0"/>
              </a:rPr>
              <a:t>Alfabetización </a:t>
            </a:r>
            <a:r>
              <a:rPr lang="es-ES" sz="2400" b="1" dirty="0">
                <a:solidFill>
                  <a:schemeClr val="tx2"/>
                </a:solidFill>
                <a:latin typeface="Trebuchet MS" pitchFamily="34" charset="0"/>
              </a:rPr>
              <a:t>digital</a:t>
            </a:r>
            <a:r>
              <a:rPr lang="es-ES" sz="2400" dirty="0">
                <a:solidFill>
                  <a:schemeClr val="accent2"/>
                </a:solidFill>
                <a:latin typeface="Trebuchet MS" pitchFamily="34" charset="0"/>
              </a:rPr>
              <a:t>, crítica y reflexiva. Requiere de metodologías abiertas, que favorezcan la </a:t>
            </a:r>
            <a:r>
              <a:rPr lang="es-ES" sz="2400" b="1" dirty="0">
                <a:solidFill>
                  <a:schemeClr val="accent2"/>
                </a:solidFill>
                <a:latin typeface="Trebuchet MS" pitchFamily="34" charset="0"/>
              </a:rPr>
              <a:t>construcción de conocimientos</a:t>
            </a:r>
            <a:r>
              <a:rPr lang="es-ES" sz="2400" dirty="0">
                <a:solidFill>
                  <a:schemeClr val="accent2"/>
                </a:solidFill>
                <a:latin typeface="Trebuchet MS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ES" sz="2400" dirty="0">
              <a:solidFill>
                <a:schemeClr val="accent2"/>
              </a:solidFill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endParaRPr lang="es-ES" sz="2600" dirty="0">
              <a:solidFill>
                <a:schemeClr val="accent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1075"/>
            <a:ext cx="7543800" cy="1295400"/>
          </a:xfrm>
        </p:spPr>
        <p:txBody>
          <a:bodyPr/>
          <a:lstStyle/>
          <a:p>
            <a:r>
              <a:rPr lang="es-ES" sz="3500"/>
              <a:t>NUESTRO RETO COMO EDUCADORES, CIUDADANOS, APRENDICES…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755650" y="2420938"/>
            <a:ext cx="7632700" cy="41497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_tradnl" sz="4400" b="1">
              <a:solidFill>
                <a:schemeClr val="bg1"/>
              </a:solidFill>
            </a:endParaRPr>
          </a:p>
          <a:p>
            <a:pPr algn="ctr"/>
            <a:r>
              <a:rPr lang="es-ES_tradnl" sz="4400" b="1">
                <a:solidFill>
                  <a:schemeClr val="bg1"/>
                </a:solidFill>
              </a:rPr>
              <a:t>¿Cómo seremos capaces de promover </a:t>
            </a:r>
          </a:p>
          <a:p>
            <a:pPr algn="ctr"/>
            <a:r>
              <a:rPr lang="es-ES_tradnl" sz="4400" b="1">
                <a:solidFill>
                  <a:schemeClr val="bg1"/>
                </a:solidFill>
              </a:rPr>
              <a:t>el </a:t>
            </a:r>
            <a:r>
              <a:rPr lang="es-ES_tradnl" sz="4400" b="1">
                <a:solidFill>
                  <a:schemeClr val="tx2"/>
                </a:solidFill>
              </a:rPr>
              <a:t>uso libre y responsable</a:t>
            </a:r>
            <a:r>
              <a:rPr lang="es-ES_tradnl" sz="4400" b="1">
                <a:solidFill>
                  <a:schemeClr val="bg1"/>
                </a:solidFill>
              </a:rPr>
              <a:t> del ciberespacio?</a:t>
            </a:r>
          </a:p>
          <a:p>
            <a:pPr algn="ctr"/>
            <a:endParaRPr lang="es-E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87450" y="1125538"/>
            <a:ext cx="68405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800" dirty="0">
                <a:solidFill>
                  <a:schemeClr val="accent2"/>
                </a:solidFill>
              </a:rPr>
              <a:t>Actividad </a:t>
            </a:r>
            <a:r>
              <a:rPr lang="es-ES" sz="4800" dirty="0" smtClean="0">
                <a:solidFill>
                  <a:schemeClr val="accent2"/>
                </a:solidFill>
              </a:rPr>
              <a:t>: </a:t>
            </a:r>
            <a:r>
              <a:rPr lang="es-ES" sz="4800" dirty="0">
                <a:solidFill>
                  <a:schemeClr val="accent2"/>
                </a:solidFill>
              </a:rPr>
              <a:t/>
            </a:r>
            <a:br>
              <a:rPr lang="es-ES" sz="4800" dirty="0">
                <a:solidFill>
                  <a:schemeClr val="accent2"/>
                </a:solidFill>
              </a:rPr>
            </a:br>
            <a:r>
              <a:rPr lang="es-ES" sz="4800" dirty="0">
                <a:solidFill>
                  <a:schemeClr val="accent2"/>
                </a:solidFill>
              </a:rPr>
              <a:t>Crear un Blog, con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 l="19585" t="16154" r="49620" b="61880"/>
          <a:stretch>
            <a:fillRect/>
          </a:stretch>
        </p:blipFill>
        <p:spPr bwMode="auto">
          <a:xfrm>
            <a:off x="2051050" y="3429000"/>
            <a:ext cx="51133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585" t="16154" r="49620" b="61880"/>
          <a:stretch>
            <a:fillRect/>
          </a:stretch>
        </p:blipFill>
        <p:spPr bwMode="auto">
          <a:xfrm>
            <a:off x="2051050" y="3429000"/>
            <a:ext cx="51133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92275" y="1700213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87450" y="1989138"/>
            <a:ext cx="7129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400" dirty="0"/>
              <a:t>https://</a:t>
            </a:r>
            <a:r>
              <a:rPr lang="es-ES" sz="4400" dirty="0" smtClean="0"/>
              <a:t>www.blogger.com</a:t>
            </a:r>
            <a:endParaRPr lang="es-E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9585" t="15941" r="21622"/>
          <a:stretch>
            <a:fillRect/>
          </a:stretch>
        </p:blipFill>
        <p:spPr bwMode="auto">
          <a:xfrm>
            <a:off x="1187450" y="1125538"/>
            <a:ext cx="66960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19250" y="404813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Si ya tienes cuenta Google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211638" y="836613"/>
            <a:ext cx="7207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142092" y="609600"/>
            <a:ext cx="6859815" cy="5486400"/>
          </a:xfrm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381000"/>
            <a:ext cx="266382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1.Escribimos nombre de usuario </a:t>
            </a:r>
          </a:p>
          <a:p>
            <a:pPr>
              <a:spcBef>
                <a:spcPct val="50000"/>
              </a:spcBef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2. Aceptamos condiciones</a:t>
            </a:r>
          </a:p>
          <a:p>
            <a:pPr>
              <a:spcBef>
                <a:spcPct val="50000"/>
              </a:spcBef>
            </a:pPr>
            <a:r>
              <a:rPr lang="es-ES" dirty="0"/>
              <a:t> </a:t>
            </a:r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…y continuamos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143000" y="914401"/>
            <a:ext cx="2852738" cy="229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447800" y="2362200"/>
            <a:ext cx="2403475" cy="1354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1905000" y="3581400"/>
            <a:ext cx="3603625" cy="855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84185" y="609600"/>
            <a:ext cx="6859815" cy="5486400"/>
          </a:xfrm>
          <a:noFill/>
          <a:ln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15888"/>
            <a:ext cx="26987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1. Ponemos un título, puede ser una palabra, una frase…después puedes cambiarlo si no te gusta</a:t>
            </a:r>
          </a:p>
          <a:p>
            <a:pPr>
              <a:spcBef>
                <a:spcPct val="50000"/>
              </a:spcBef>
            </a:pPr>
            <a:r>
              <a:rPr lang="es-ES" dirty="0"/>
              <a:t>2. La URL, no puede contener espacios, tildes, signos raros (</a:t>
            </a:r>
            <a:r>
              <a:rPr lang="es-ES" dirty="0" err="1"/>
              <a:t>ñ,ç</a:t>
            </a:r>
            <a:r>
              <a:rPr lang="es-ES" dirty="0"/>
              <a:t>). Puede tener números</a:t>
            </a:r>
          </a:p>
          <a:p>
            <a:pPr>
              <a:spcBef>
                <a:spcPct val="50000"/>
              </a:spcBef>
            </a:pPr>
            <a:r>
              <a:rPr lang="es-ES" dirty="0"/>
              <a:t>3. Comprobamos la disponibilidad</a:t>
            </a:r>
          </a:p>
          <a:p>
            <a:pPr>
              <a:spcBef>
                <a:spcPct val="50000"/>
              </a:spcBef>
            </a:pPr>
            <a:r>
              <a:rPr lang="es-ES" dirty="0"/>
              <a:t>…y continuamos</a:t>
            </a:r>
          </a:p>
          <a:p>
            <a:pPr>
              <a:spcBef>
                <a:spcPct val="50000"/>
              </a:spcBef>
            </a:pPr>
            <a:endParaRPr lang="es-ES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979613" y="1052513"/>
            <a:ext cx="194468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627313" y="2708275"/>
            <a:ext cx="12969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1981201" y="2997200"/>
            <a:ext cx="19431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752600" y="3962400"/>
            <a:ext cx="3827463" cy="1122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84185" y="457200"/>
            <a:ext cx="6859815" cy="5486400"/>
          </a:xfrm>
          <a:noFill/>
          <a:ln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1981200"/>
            <a:ext cx="2736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Esta es la apariencia de tu blog. </a:t>
            </a:r>
          </a:p>
          <a:p>
            <a:pPr>
              <a:spcBef>
                <a:spcPct val="50000"/>
              </a:spcBef>
            </a:pPr>
            <a:r>
              <a:rPr lang="es-ES" dirty="0"/>
              <a:t>Escoge la que te guste.</a:t>
            </a:r>
          </a:p>
          <a:p>
            <a:pPr>
              <a:spcBef>
                <a:spcPct val="50000"/>
              </a:spcBef>
            </a:pPr>
            <a:r>
              <a:rPr lang="es-ES" dirty="0"/>
              <a:t>Puedes cambiarla después</a:t>
            </a:r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Selecciona.</a:t>
            </a:r>
          </a:p>
          <a:p>
            <a:pPr>
              <a:spcBef>
                <a:spcPct val="50000"/>
              </a:spcBef>
            </a:pPr>
            <a:r>
              <a:rPr lang="es-ES" dirty="0"/>
              <a:t>…y continuamos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979613" y="3141663"/>
            <a:ext cx="27368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2700338" y="4581525"/>
            <a:ext cx="28082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142092" y="609600"/>
            <a:ext cx="6859815" cy="5486400"/>
          </a:xfrm>
          <a:noFill/>
          <a:ln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1584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accent2"/>
                </a:solidFill>
              </a:rPr>
              <a:t>Ya está!</a:t>
            </a:r>
          </a:p>
          <a:p>
            <a:pPr>
              <a:spcBef>
                <a:spcPct val="50000"/>
              </a:spcBef>
            </a:pPr>
            <a:endParaRPr lang="es-ES" dirty="0"/>
          </a:p>
          <a:p>
            <a:pPr>
              <a:spcBef>
                <a:spcPct val="50000"/>
              </a:spcBef>
            </a:pPr>
            <a:r>
              <a:rPr lang="es-ES" dirty="0"/>
              <a:t>Puedes empezar con tu primer post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2268538" y="2565400"/>
            <a:ext cx="3598862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t="15944" r="1689" b="5295"/>
          <a:stretch>
            <a:fillRect/>
          </a:stretch>
        </p:blipFill>
        <p:spPr>
          <a:xfrm>
            <a:off x="1116013" y="620713"/>
            <a:ext cx="6859587" cy="5486400"/>
          </a:xfrm>
          <a:noFill/>
          <a:ln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867400" y="2205038"/>
            <a:ext cx="2808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Aparece  el título y vuestra dirección de gmail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 flipV="1">
            <a:off x="3851275" y="908050"/>
            <a:ext cx="21605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5940425" y="83661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PA" sz="4400" smtClean="0"/>
              <a:t>BITÁCORA</a:t>
            </a:r>
            <a:endParaRPr lang="es-ES" sz="44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z="3600" dirty="0" smtClean="0"/>
              <a:t>	El término </a:t>
            </a:r>
            <a:r>
              <a:rPr lang="es-ES_tradnl" sz="3600" b="1" i="1" dirty="0" smtClean="0"/>
              <a:t>bitácora</a:t>
            </a:r>
            <a:r>
              <a:rPr lang="es-ES_tradnl" sz="3600" dirty="0" smtClean="0"/>
              <a:t>, en referencia a los antiguos cuadernos de bitácora de los barcos, se utiliza preferentemente cuando el autor escribe sobre su vida propia como si fuese un diario, pero publicado en Internet (en línea).</a:t>
            </a:r>
            <a:r>
              <a:rPr lang="es-E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15944" r="1689" b="5295"/>
          <a:stretch>
            <a:fillRect/>
          </a:stretch>
        </p:blipFill>
        <p:spPr>
          <a:xfrm>
            <a:off x="900113" y="836613"/>
            <a:ext cx="6859587" cy="5486400"/>
          </a:xfrm>
          <a:noFill/>
          <a:ln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9250" y="260350"/>
            <a:ext cx="619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Escribiendo un post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019800" y="2566988"/>
            <a:ext cx="295275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s-ES" dirty="0"/>
              <a:t>Elige un título para tu artículo.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s-ES" dirty="0"/>
              <a:t>Escribe el texto.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s-ES" dirty="0"/>
              <a:t>Formato: fuente, tamaño, negrita, justifica…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s-ES" dirty="0"/>
              <a:t>Añadir imagen.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s-ES" dirty="0"/>
              <a:t>Añadir vídeo.</a:t>
            </a:r>
          </a:p>
          <a:p>
            <a:pPr marL="457200" indent="-457200">
              <a:spcBef>
                <a:spcPct val="50000"/>
              </a:spcBef>
            </a:pPr>
            <a:endParaRPr lang="es-ES" dirty="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3059113" y="1989138"/>
            <a:ext cx="31686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 flipV="1">
            <a:off x="2843212" y="2997200"/>
            <a:ext cx="32527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H="1" flipV="1">
            <a:off x="1979613" y="2492375"/>
            <a:ext cx="403225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708400" y="2349500"/>
            <a:ext cx="23034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 flipV="1">
            <a:off x="3924300" y="2349500"/>
            <a:ext cx="2016125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68538" y="5373688"/>
            <a:ext cx="3671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6. Etiquetas: palabras clave para buscar y organizar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3059113" y="4437063"/>
            <a:ext cx="360362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 idx="4294967295"/>
          </p:nvPr>
        </p:nvSpPr>
        <p:spPr>
          <a:xfrm>
            <a:off x="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6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Cómo subir un powerpoint a tu blog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447800" y="2743200"/>
            <a:ext cx="7696200" cy="1447800"/>
          </a:xfrm>
        </p:spPr>
        <p:txBody>
          <a:bodyPr/>
          <a:lstStyle/>
          <a:p>
            <a:r>
              <a:rPr lang="es-CO" sz="4400" dirty="0" smtClean="0"/>
              <a:t>https://drive.google.com</a:t>
            </a:r>
            <a:r>
              <a:rPr lang="es-CO" dirty="0" smtClean="0"/>
              <a:t>/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2286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En el Internet Explorer escriba la siguiente dirección:</a:t>
            </a:r>
            <a:endParaRPr lang="es-C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5181600"/>
            <a:ext cx="3581399" cy="9445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Inicias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sesión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creas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Shape 91"/>
          <p:cNvCxnSpPr/>
          <p:nvPr/>
        </p:nvCxnSpPr>
        <p:spPr>
          <a:xfrm rot="10800000">
            <a:off x="6629400" y="3962399"/>
            <a:ext cx="304799" cy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5029200"/>
            <a:ext cx="4038599" cy="10969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dentro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Docs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haz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icono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subir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Shape 97"/>
          <p:cNvCxnSpPr/>
          <p:nvPr/>
        </p:nvCxnSpPr>
        <p:spPr>
          <a:xfrm rot="10800000">
            <a:off x="1219200" y="2819399"/>
            <a:ext cx="304799" cy="381000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5105400"/>
            <a:ext cx="4495800" cy="1020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03" name="Shape 103"/>
          <p:cNvCxnSpPr/>
          <p:nvPr/>
        </p:nvCxnSpPr>
        <p:spPr>
          <a:xfrm rot="10800000">
            <a:off x="1904999" y="2743200"/>
            <a:ext cx="457200" cy="30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04" name="Shape 104"/>
          <p:cNvCxnSpPr/>
          <p:nvPr/>
        </p:nvCxnSpPr>
        <p:spPr>
          <a:xfrm>
            <a:off x="1143000" y="2971800"/>
            <a:ext cx="457200" cy="0"/>
          </a:xfrm>
          <a:prstGeom prst="straightConnector1">
            <a:avLst/>
          </a:prstGeom>
          <a:noFill/>
          <a:ln w="127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5334000"/>
            <a:ext cx="3429000" cy="9445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Seleccionas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entre los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archivos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equipo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" name="Shape 110"/>
          <p:cNvCxnSpPr/>
          <p:nvPr/>
        </p:nvCxnSpPr>
        <p:spPr>
          <a:xfrm rot="10800000">
            <a:off x="4495799" y="2590800"/>
            <a:ext cx="457200" cy="30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cxnSp>
        <p:nvCxnSpPr>
          <p:cNvPr id="116" name="Shape 116"/>
          <p:cNvCxnSpPr/>
          <p:nvPr/>
        </p:nvCxnSpPr>
        <p:spPr>
          <a:xfrm rot="10800000">
            <a:off x="1371599" y="4724400"/>
            <a:ext cx="457200" cy="30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5029200"/>
            <a:ext cx="3657600" cy="109696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ha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completado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subida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Haces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abrirlo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Shape 122"/>
          <p:cNvCxnSpPr/>
          <p:nvPr/>
        </p:nvCxnSpPr>
        <p:spPr>
          <a:xfrm rot="10800000">
            <a:off x="4343399" y="2743200"/>
            <a:ext cx="457200" cy="304799"/>
          </a:xfrm>
          <a:prstGeom prst="straightConnector1">
            <a:avLst/>
          </a:prstGeom>
          <a:noFill/>
          <a:ln w="9525" cap="rnd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endParaRPr lang="es-CO" dirty="0" smtClean="0"/>
          </a:p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571500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O" dirty="0" smtClean="0"/>
              <a:t>Haga  clic en Menú archivo,</a:t>
            </a:r>
          </a:p>
          <a:p>
            <a:r>
              <a:rPr lang="es-CO" dirty="0" smtClean="0"/>
              <a:t> clic en la opción publicar en la web</a:t>
            </a:r>
            <a:endParaRPr lang="es-CO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757" t="13542" r="29722" b="14583"/>
          <a:stretch>
            <a:fillRect/>
          </a:stretch>
        </p:blipFill>
        <p:spPr bwMode="auto">
          <a:xfrm>
            <a:off x="0" y="0"/>
            <a:ext cx="9432235" cy="5562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 rot="8773873">
            <a:off x="1789305" y="2765532"/>
            <a:ext cx="1524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A" smtClean="0"/>
              <a:t> </a:t>
            </a:r>
            <a:endParaRPr lang="es-ES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3200" dirty="0" smtClean="0"/>
              <a:t>Una </a:t>
            </a:r>
            <a:r>
              <a:rPr lang="es-ES" sz="3600" b="1" dirty="0" smtClean="0"/>
              <a:t>página</a:t>
            </a:r>
            <a:r>
              <a:rPr lang="es-ES" sz="3200" b="1" dirty="0" smtClean="0"/>
              <a:t> </a:t>
            </a:r>
            <a:r>
              <a:rPr lang="es-ES" sz="3600" b="1" dirty="0" smtClean="0"/>
              <a:t>web</a:t>
            </a:r>
            <a:r>
              <a:rPr lang="es-ES" sz="3200" dirty="0" smtClean="0"/>
              <a:t>, también conocida como </a:t>
            </a:r>
            <a:r>
              <a:rPr lang="es-ES" sz="3200" b="1" dirty="0" smtClean="0"/>
              <a:t>página de Internet</a:t>
            </a:r>
            <a:r>
              <a:rPr lang="es-ES" sz="3200" dirty="0" smtClean="0"/>
              <a:t>, es un documento adaptado para la Web y normalmente forma parte de un sitio web. Su principal característica son los hiperenlaces a otras páginas web, siendo esto el fundamento de la Web.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676400" y="533400"/>
            <a:ext cx="6400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PA" sz="4800" b="1" dirty="0" smtClean="0">
                <a:solidFill>
                  <a:schemeClr val="tx2"/>
                </a:solidFill>
              </a:rPr>
              <a:t>Qué </a:t>
            </a:r>
            <a:r>
              <a:rPr lang="es-PA" sz="4800" b="1" dirty="0">
                <a:solidFill>
                  <a:schemeClr val="tx2"/>
                </a:solidFill>
              </a:rPr>
              <a:t>es Página </a:t>
            </a:r>
            <a:r>
              <a:rPr lang="es-PA" sz="4800" b="1" dirty="0" smtClean="0">
                <a:solidFill>
                  <a:schemeClr val="tx2"/>
                </a:solidFill>
              </a:rPr>
              <a:t>Web?</a:t>
            </a:r>
            <a:endParaRPr lang="es-E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5257800"/>
            <a:ext cx="91440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En el cuadro de dialogo que aparece, haga clic en iniciar publicación</a:t>
            </a:r>
            <a:endParaRPr lang="es-CO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t="14583" r="27965" b="29167"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>
            <a:off x="5638800" y="2971800"/>
            <a:ext cx="1447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0" y="601980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O" dirty="0" smtClean="0"/>
              <a:t>En la casilla insertar el código, seleccione todo el código,  cópielo y haga clic en cerrar</a:t>
            </a:r>
            <a:endParaRPr lang="es-CO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27526" t="10417" r="27965" b="6250"/>
          <a:stretch>
            <a:fillRect/>
          </a:stretch>
        </p:blipFill>
        <p:spPr bwMode="auto">
          <a:xfrm>
            <a:off x="609600" y="0"/>
            <a:ext cx="8077200" cy="609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 rot="18497026">
            <a:off x="6553200" y="1828800"/>
            <a:ext cx="18288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izquierda"/>
          <p:cNvSpPr/>
          <p:nvPr/>
        </p:nvSpPr>
        <p:spPr>
          <a:xfrm rot="10800000">
            <a:off x="0" y="5105400"/>
            <a:ext cx="18288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CO" dirty="0" smtClean="0"/>
              <a:t>Entre al blog, clic en entrada, clic en el botón HTML, clic en el área de trabajo, pegar, clic en guardar, clic en vista previa.</a:t>
            </a:r>
            <a:endParaRPr lang="es-CO" dirty="0"/>
          </a:p>
        </p:txBody>
      </p:sp>
      <p:sp>
        <p:nvSpPr>
          <p:cNvPr id="4" name="3 Título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t="14583" r="1025" b="28125"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6 Flecha izquierda"/>
          <p:cNvSpPr/>
          <p:nvPr/>
        </p:nvSpPr>
        <p:spPr>
          <a:xfrm rot="2670109">
            <a:off x="838200" y="2057400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izquierda"/>
          <p:cNvSpPr/>
          <p:nvPr/>
        </p:nvSpPr>
        <p:spPr>
          <a:xfrm rot="4268730">
            <a:off x="7518055" y="1622198"/>
            <a:ext cx="1524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glob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676400" y="2133600"/>
            <a:ext cx="5807075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A" sz="9600" b="1" i="1" u="sng" dirty="0"/>
              <a:t>GRACIAS</a:t>
            </a:r>
            <a:endParaRPr lang="es-ES" sz="9600" b="1" i="1" u="sng" dirty="0"/>
          </a:p>
        </p:txBody>
      </p:sp>
      <p:pic>
        <p:nvPicPr>
          <p:cNvPr id="18436" name="Picture 8" descr="glob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078109" y="5648438"/>
            <a:ext cx="6065891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Tomado de </a:t>
            </a:r>
            <a:r>
              <a:rPr lang="es-PA" dirty="0" smtClean="0"/>
              <a:t>Universidad de Panamá, </a:t>
            </a:r>
            <a:r>
              <a:rPr lang="es-ES" b="1" dirty="0" err="1" smtClean="0">
                <a:latin typeface="Trebuchet MS" pitchFamily="34" charset="0"/>
              </a:rPr>
              <a:t>Tíscar</a:t>
            </a:r>
            <a:r>
              <a:rPr lang="es-ES" b="1" dirty="0" smtClean="0">
                <a:latin typeface="Trebuchet MS" pitchFamily="34" charset="0"/>
              </a:rPr>
              <a:t> Lara </a:t>
            </a:r>
            <a:r>
              <a:rPr lang="es-ES" b="1" dirty="0">
                <a:solidFill>
                  <a:schemeClr val="tx2"/>
                </a:solidFill>
              </a:rPr>
              <a:t>Universidad de León</a:t>
            </a:r>
            <a:r>
              <a:rPr lang="es-ES" dirty="0">
                <a:solidFill>
                  <a:schemeClr val="tx2"/>
                </a:solidFill>
              </a:rPr>
              <a:t>, 13 de Julio de </a:t>
            </a:r>
            <a:r>
              <a:rPr lang="es-ES" dirty="0" smtClean="0">
                <a:solidFill>
                  <a:schemeClr val="tx2"/>
                </a:solidFill>
              </a:rPr>
              <a:t>2006,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s-ES" dirty="0" smtClean="0"/>
              <a:t>Mª Trinidad Rodríguez Cifuentes Universidad de Murcia y</a:t>
            </a:r>
            <a:endParaRPr lang="en-US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 algn="ctr">
              <a:spcBef>
                <a:spcPct val="20000"/>
              </a:spcBef>
            </a:pPr>
            <a:endParaRPr lang="es-ES" dirty="0" smtClean="0"/>
          </a:p>
          <a:p>
            <a:endParaRPr lang="es-ES" dirty="0">
              <a:solidFill>
                <a:schemeClr val="tx2"/>
              </a:solidFill>
            </a:endParaRPr>
          </a:p>
          <a:p>
            <a:endParaRPr lang="es-ES" dirty="0" smtClean="0"/>
          </a:p>
          <a:p>
            <a:endParaRPr lang="es-CO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3434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4724400" y="1828800"/>
            <a:ext cx="4038600" cy="434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_tradnl" sz="3100"/>
              <a:t>Habitualmente, en cada artículo de un blog, los lectores pueden escribir sus comentarios y el autor darles respuesta, de forma que es posible establecer un diálogo. </a:t>
            </a:r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1600200" y="609600"/>
            <a:ext cx="184150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s-CO" sz="3100"/>
          </a:p>
        </p:txBody>
      </p:sp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533400" y="609600"/>
            <a:ext cx="8054975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s-PA" sz="4800" b="1">
                <a:solidFill>
                  <a:schemeClr val="tx2"/>
                </a:solidFill>
              </a:rPr>
              <a:t>Que hacemos en los BLOG</a:t>
            </a:r>
            <a:endParaRPr lang="es-ES" sz="4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PA" sz="4400" smtClean="0"/>
              <a:t>Servidores de los BLOG</a:t>
            </a:r>
            <a:endParaRPr lang="es-ES" sz="44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2438400"/>
            <a:ext cx="4572000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dirty="0" smtClean="0"/>
              <a:t>	</a:t>
            </a:r>
            <a:r>
              <a:rPr lang="es-ES" sz="3600" dirty="0" smtClean="0"/>
              <a:t>Entre los servidores de blogs más populares se encuentran </a:t>
            </a:r>
            <a:r>
              <a:rPr lang="es-ES" sz="3600" dirty="0" err="1" smtClean="0"/>
              <a:t>Blogger</a:t>
            </a:r>
            <a:r>
              <a:rPr lang="es-ES" sz="3600" dirty="0" smtClean="0"/>
              <a:t> y Wordpress.</a:t>
            </a:r>
          </a:p>
        </p:txBody>
      </p:sp>
      <p:pic>
        <p:nvPicPr>
          <p:cNvPr id="17412" name="Picture 5" descr="figure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3850" y="1268413"/>
            <a:ext cx="7704138" cy="1584325"/>
          </a:xfrm>
        </p:spPr>
        <p:txBody>
          <a:bodyPr>
            <a:normAutofit fontScale="90000"/>
          </a:bodyPr>
          <a:lstStyle/>
          <a:p>
            <a:r>
              <a:rPr lang="es-ES" sz="8000" dirty="0"/>
              <a:t>Uso educativo </a:t>
            </a:r>
            <a:br>
              <a:rPr lang="es-ES" sz="8000" dirty="0"/>
            </a:br>
            <a:r>
              <a:rPr lang="es-ES" sz="8000" dirty="0"/>
              <a:t>de los blogs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18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543800" cy="1295400"/>
          </a:xfrm>
          <a:solidFill>
            <a:schemeClr val="accent1"/>
          </a:solidFill>
          <a:ln w="28575" cap="flat" algn="ctr"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s-ES" sz="3800">
                <a:solidFill>
                  <a:schemeClr val="bg1"/>
                </a:solidFill>
                <a:latin typeface="Trebuchet MS" pitchFamily="34" charset="0"/>
              </a:rPr>
              <a:t>EDUBLOGS: definición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7859713" cy="2141537"/>
          </a:xfrm>
        </p:spPr>
        <p:txBody>
          <a:bodyPr/>
          <a:lstStyle/>
          <a:p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Podríamos entender los </a:t>
            </a:r>
            <a:r>
              <a:rPr lang="es-ES" sz="3600" b="1">
                <a:solidFill>
                  <a:schemeClr val="tx2"/>
                </a:solidFill>
                <a:latin typeface="Trebuchet MS" pitchFamily="34" charset="0"/>
              </a:rPr>
              <a:t>edublogs</a:t>
            </a:r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 como aquellos weblogs cuyo </a:t>
            </a:r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principal objetivo</a:t>
            </a:r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 es apoyar un </a:t>
            </a:r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proceso de enseñanza-aprendizaje</a:t>
            </a:r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 en un contexto educativo.</a:t>
            </a:r>
          </a:p>
          <a:p>
            <a:endParaRPr lang="es-ES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00113" y="3856038"/>
            <a:ext cx="2597150" cy="701675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 b="1">
                <a:solidFill>
                  <a:schemeClr val="bg1"/>
                </a:solidFill>
              </a:rPr>
              <a:t>Educación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6227763" y="3860800"/>
            <a:ext cx="1397000" cy="701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4000" b="1">
                <a:solidFill>
                  <a:schemeClr val="bg1"/>
                </a:solidFill>
              </a:rPr>
              <a:t>Blogs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927350" y="5084763"/>
            <a:ext cx="3248025" cy="159226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3200" b="1">
                <a:solidFill>
                  <a:schemeClr val="bg1"/>
                </a:solidFill>
              </a:rPr>
              <a:t>PROCESOS</a:t>
            </a:r>
            <a:r>
              <a:rPr lang="es-ES" sz="32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3200">
                <a:solidFill>
                  <a:schemeClr val="bg1"/>
                </a:solidFill>
              </a:rPr>
              <a:t>de conocimiento</a:t>
            </a:r>
          </a:p>
          <a:p>
            <a:pPr algn="ctr"/>
            <a:r>
              <a:rPr lang="es-ES" sz="3200">
                <a:solidFill>
                  <a:schemeClr val="bg1"/>
                </a:solidFill>
              </a:rPr>
              <a:t>dialógicos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1619250" y="4581525"/>
            <a:ext cx="1152525" cy="1008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 flipH="1">
            <a:off x="6300788" y="4581525"/>
            <a:ext cx="792162" cy="935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09574" grpId="0" animBg="1"/>
      <p:bldP spid="109575" grpId="0" animBg="1"/>
      <p:bldP spid="109576" grpId="0" animBg="1"/>
      <p:bldP spid="109577" grpId="0" animBg="1"/>
      <p:bldP spid="1095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188913"/>
            <a:ext cx="7543800" cy="1295400"/>
          </a:xfrm>
          <a:solidFill>
            <a:schemeClr val="accent1"/>
          </a:solidFill>
          <a:ln w="28575" cap="flat" algn="ctr"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s-ES" sz="3800">
                <a:solidFill>
                  <a:schemeClr val="bg1"/>
                </a:solidFill>
                <a:latin typeface="Trebuchet MS" pitchFamily="34" charset="0"/>
              </a:rPr>
              <a:t>EDUBLOGS: orígenes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8218488" cy="4878387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Natural y espontáneo como el resto de los usos de los blogs: </a:t>
            </a:r>
            <a:r>
              <a:rPr lang="es-ES" b="1" dirty="0" err="1">
                <a:solidFill>
                  <a:schemeClr val="tx2"/>
                </a:solidFill>
                <a:latin typeface="Trebuchet MS" pitchFamily="34" charset="0"/>
              </a:rPr>
              <a:t>warblogs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, </a:t>
            </a:r>
            <a:r>
              <a:rPr lang="es-ES" b="1" dirty="0">
                <a:solidFill>
                  <a:schemeClr val="tx2"/>
                </a:solidFill>
                <a:latin typeface="Trebuchet MS" pitchFamily="34" charset="0"/>
              </a:rPr>
              <a:t>j-blogs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, </a:t>
            </a:r>
            <a:r>
              <a:rPr lang="es-ES" b="1" dirty="0" err="1">
                <a:solidFill>
                  <a:schemeClr val="tx2"/>
                </a:solidFill>
                <a:latin typeface="Trebuchet MS" pitchFamily="34" charset="0"/>
              </a:rPr>
              <a:t>blongs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, etc.</a:t>
            </a:r>
          </a:p>
          <a:p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None/>
            </a:pPr>
            <a:endParaRPr lang="es-ES" b="1" dirty="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Servidores especializados: 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  <a:hlinkClick r:id="rId2"/>
              </a:rPr>
              <a:t>www.schoolblogs.com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 desde 2001 (otros: 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  <a:hlinkClick r:id="rId3"/>
              </a:rPr>
              <a:t>www.edublogs.org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)</a:t>
            </a:r>
          </a:p>
          <a:p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Apoyos institucionales: 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  <a:hlinkClick r:id="rId4"/>
              </a:rPr>
              <a:t>Blogs at Harvard 2003</a:t>
            </a:r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Concursos: </a:t>
            </a:r>
            <a:r>
              <a:rPr lang="es-ES" dirty="0" err="1">
                <a:solidFill>
                  <a:schemeClr val="tx2"/>
                </a:solidFill>
                <a:latin typeface="Trebuchet MS" pitchFamily="34" charset="0"/>
                <a:hlinkClick r:id="rId5"/>
              </a:rPr>
              <a:t>Edublogs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  <a:hlinkClick r:id="rId5"/>
              </a:rPr>
              <a:t> </a:t>
            </a:r>
            <a:r>
              <a:rPr lang="es-ES" dirty="0" err="1">
                <a:solidFill>
                  <a:schemeClr val="tx2"/>
                </a:solidFill>
                <a:latin typeface="Trebuchet MS" pitchFamily="34" charset="0"/>
                <a:hlinkClick r:id="rId5"/>
              </a:rPr>
              <a:t>Awards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  <a:hlinkClick r:id="rId5"/>
              </a:rPr>
              <a:t> 2004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.</a:t>
            </a:r>
          </a:p>
          <a:p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Encuentros: </a:t>
            </a:r>
            <a:r>
              <a:rPr lang="es-ES" dirty="0" err="1">
                <a:solidFill>
                  <a:schemeClr val="tx2"/>
                </a:solidFill>
                <a:latin typeface="Trebuchet MS" pitchFamily="34" charset="0"/>
                <a:hlinkClick r:id="rId6"/>
              </a:rPr>
              <a:t>Edublogs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  <a:hlinkClick r:id="rId6"/>
              </a:rPr>
              <a:t> Roa de Duero 2006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.</a:t>
            </a:r>
          </a:p>
          <a:p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  <a:p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  <a:p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705725" cy="1295400"/>
          </a:xfrm>
          <a:solidFill>
            <a:schemeClr val="accent1"/>
          </a:solidFill>
          <a:ln w="28575" cap="flat" algn="ctr"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s-ES" sz="3800">
                <a:solidFill>
                  <a:schemeClr val="bg1"/>
                </a:solidFill>
                <a:latin typeface="Trebuchet MS" pitchFamily="34" charset="0"/>
              </a:rPr>
              <a:t>EDUBLOGS: ventajas del formato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1925" y="1719263"/>
            <a:ext cx="4333875" cy="4733925"/>
          </a:xfrm>
        </p:spPr>
        <p:txBody>
          <a:bodyPr/>
          <a:lstStyle/>
          <a:p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Fácil</a:t>
            </a:r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 uso</a:t>
            </a:r>
          </a:p>
          <a:p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Gratuito</a:t>
            </a:r>
            <a:endParaRPr lang="es-ES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Autoría compartida</a:t>
            </a:r>
            <a:endParaRPr lang="es-ES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Acceso desde </a:t>
            </a:r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cualquier lugar</a:t>
            </a:r>
            <a:endParaRPr lang="es-ES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Publicación </a:t>
            </a:r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cronológica</a:t>
            </a:r>
            <a:endParaRPr lang="es-ES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b="1">
                <a:solidFill>
                  <a:schemeClr val="tx2"/>
                </a:solidFill>
                <a:latin typeface="Trebuchet MS" pitchFamily="34" charset="0"/>
              </a:rPr>
              <a:t>Integrador</a:t>
            </a:r>
            <a:r>
              <a:rPr lang="es-ES">
                <a:solidFill>
                  <a:schemeClr val="tx2"/>
                </a:solidFill>
                <a:latin typeface="Trebuchet MS" pitchFamily="34" charset="0"/>
              </a:rPr>
              <a:t> de otras herramientas (web 2.0)</a:t>
            </a:r>
          </a:p>
          <a:p>
            <a:endParaRPr lang="es-ES" sz="2000">
              <a:solidFill>
                <a:schemeClr val="tx2"/>
              </a:solidFill>
              <a:latin typeface="Trebuchet MS" pitchFamily="34" charset="0"/>
            </a:endParaRPr>
          </a:p>
          <a:p>
            <a:endParaRPr lang="es-ES" sz="260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075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19600" y="1719263"/>
            <a:ext cx="4905375" cy="4924425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  <a:latin typeface="Trebuchet MS" pitchFamily="34" charset="0"/>
              </a:rPr>
              <a:t>Categorías</a:t>
            </a:r>
            <a:r>
              <a:rPr lang="es-ES" dirty="0">
                <a:solidFill>
                  <a:schemeClr val="tx2"/>
                </a:solidFill>
                <a:latin typeface="Trebuchet MS" pitchFamily="34" charset="0"/>
              </a:rPr>
              <a:t>, </a:t>
            </a:r>
            <a:r>
              <a:rPr lang="es-ES" dirty="0" err="1">
                <a:solidFill>
                  <a:schemeClr val="tx2"/>
                </a:solidFill>
                <a:latin typeface="Trebuchet MS" pitchFamily="34" charset="0"/>
              </a:rPr>
              <a:t>tematización</a:t>
            </a:r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b="1" dirty="0">
                <a:solidFill>
                  <a:schemeClr val="tx2"/>
                </a:solidFill>
                <a:latin typeface="Trebuchet MS" pitchFamily="34" charset="0"/>
              </a:rPr>
              <a:t>Enlaces permanentes</a:t>
            </a:r>
          </a:p>
          <a:p>
            <a:pPr>
              <a:buFont typeface="Wingdings" pitchFamily="2" charset="2"/>
              <a:buNone/>
            </a:pPr>
            <a:r>
              <a:rPr lang="es-ES" sz="2400" dirty="0">
                <a:solidFill>
                  <a:schemeClr val="tx2"/>
                </a:solidFill>
                <a:latin typeface="Trebuchet MS" pitchFamily="34" charset="0"/>
              </a:rPr>
              <a:t>	(archivo, hemeroteca,…)</a:t>
            </a:r>
          </a:p>
          <a:p>
            <a:r>
              <a:rPr lang="es-ES" b="1" dirty="0" smtClean="0">
                <a:solidFill>
                  <a:schemeClr val="tx2"/>
                </a:solidFill>
                <a:latin typeface="Trebuchet MS" pitchFamily="34" charset="0"/>
              </a:rPr>
              <a:t>Interactividad </a:t>
            </a:r>
            <a:endParaRPr lang="es-ES" b="1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s-ES" sz="2200" dirty="0">
                <a:solidFill>
                  <a:schemeClr val="tx2"/>
                </a:solidFill>
                <a:latin typeface="Trebuchet MS" pitchFamily="34" charset="0"/>
              </a:rPr>
              <a:t>	(</a:t>
            </a:r>
            <a:r>
              <a:rPr lang="es-ES" sz="2200" dirty="0" smtClean="0">
                <a:solidFill>
                  <a:schemeClr val="tx2"/>
                </a:solidFill>
                <a:latin typeface="Trebuchet MS" pitchFamily="34" charset="0"/>
              </a:rPr>
              <a:t>comentarios)</a:t>
            </a:r>
            <a:endParaRPr lang="es-ES" sz="2200" dirty="0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sz="2200" dirty="0" smtClean="0">
                <a:solidFill>
                  <a:schemeClr val="tx2"/>
                </a:solidFill>
                <a:latin typeface="Trebuchet MS" pitchFamily="34" charset="0"/>
              </a:rPr>
              <a:t>D</a:t>
            </a:r>
            <a:r>
              <a:rPr lang="es-ES" sz="2200" dirty="0" smtClean="0">
                <a:solidFill>
                  <a:schemeClr val="tx2"/>
                </a:solidFill>
                <a:latin typeface="Trebuchet MS" pitchFamily="34" charset="0"/>
              </a:rPr>
              <a:t>istribución </a:t>
            </a:r>
            <a:r>
              <a:rPr lang="es-ES" sz="2200" dirty="0">
                <a:solidFill>
                  <a:schemeClr val="tx2"/>
                </a:solidFill>
                <a:latin typeface="Trebuchet MS" pitchFamily="34" charset="0"/>
              </a:rPr>
              <a:t>y </a:t>
            </a:r>
            <a:r>
              <a:rPr lang="es-ES" sz="2200" dirty="0" smtClean="0">
                <a:solidFill>
                  <a:schemeClr val="tx2"/>
                </a:solidFill>
                <a:latin typeface="Trebuchet MS" pitchFamily="34" charset="0"/>
              </a:rPr>
              <a:t>documentación</a:t>
            </a:r>
            <a:endParaRPr lang="es-ES" sz="2200" dirty="0">
              <a:solidFill>
                <a:schemeClr val="tx2"/>
              </a:solidFill>
              <a:latin typeface="Trebuchet MS" pitchFamily="34" charset="0"/>
            </a:endParaRPr>
          </a:p>
          <a:p>
            <a:pPr>
              <a:buNone/>
            </a:pPr>
            <a:endParaRPr lang="es-ES" dirty="0">
              <a:solidFill>
                <a:schemeClr val="tx2"/>
              </a:solidFill>
              <a:latin typeface="Trebuchet MS" pitchFamily="34" charset="0"/>
            </a:endParaRPr>
          </a:p>
          <a:p>
            <a:endParaRPr lang="es-ES_tradnl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645</TotalTime>
  <Words>691</Words>
  <Application>Microsoft Office PowerPoint</Application>
  <PresentationFormat>Presentación en pantalla (4:3)</PresentationFormat>
  <Paragraphs>102</Paragraphs>
  <Slides>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Wingdings</vt:lpstr>
      <vt:lpstr>Calibri</vt:lpstr>
      <vt:lpstr>Verdana</vt:lpstr>
      <vt:lpstr>Times New Roman</vt:lpstr>
      <vt:lpstr>Flujo</vt:lpstr>
      <vt:lpstr>Qué es Blog?</vt:lpstr>
      <vt:lpstr>BITÁCORA</vt:lpstr>
      <vt:lpstr> </vt:lpstr>
      <vt:lpstr>Diapositiva 4</vt:lpstr>
      <vt:lpstr>Servidores de los BLOG</vt:lpstr>
      <vt:lpstr>Uso educativo  de los blogs </vt:lpstr>
      <vt:lpstr>EDUBLOGS: definición</vt:lpstr>
      <vt:lpstr>EDUBLOGS: orígenes</vt:lpstr>
      <vt:lpstr>EDUBLOGS: ventajas del formato</vt:lpstr>
      <vt:lpstr>USOS EDUCATIVOS de los blogs</vt:lpstr>
      <vt:lpstr>NUESTRO RETO COMO EDUCADORES, CIUDADANOS, APRENDICES…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Cómo subir un powerpoint a tu blog</vt:lpstr>
      <vt:lpstr>En el Internet Explorer escriba la siguiente dirección: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Zahida</dc:creator>
  <cp:lastModifiedBy>Zahida</cp:lastModifiedBy>
  <cp:revision>26</cp:revision>
  <cp:lastPrinted>1601-01-01T00:00:00Z</cp:lastPrinted>
  <dcterms:created xsi:type="dcterms:W3CDTF">1601-01-01T00:00:00Z</dcterms:created>
  <dcterms:modified xsi:type="dcterms:W3CDTF">2013-09-07T04:20:46Z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