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7"/>
  </p:notesMasterIdLst>
  <p:sldIdLst>
    <p:sldId id="355" r:id="rId2"/>
    <p:sldId id="356" r:id="rId3"/>
    <p:sldId id="299" r:id="rId4"/>
    <p:sldId id="357" r:id="rId5"/>
    <p:sldId id="378" r:id="rId6"/>
    <p:sldId id="360" r:id="rId7"/>
    <p:sldId id="365" r:id="rId8"/>
    <p:sldId id="364" r:id="rId9"/>
    <p:sldId id="302" r:id="rId10"/>
    <p:sldId id="368" r:id="rId11"/>
    <p:sldId id="359" r:id="rId12"/>
    <p:sldId id="367" r:id="rId13"/>
    <p:sldId id="369" r:id="rId14"/>
    <p:sldId id="370" r:id="rId15"/>
    <p:sldId id="371" r:id="rId16"/>
    <p:sldId id="372" r:id="rId17"/>
    <p:sldId id="373" r:id="rId18"/>
    <p:sldId id="374" r:id="rId19"/>
    <p:sldId id="362" r:id="rId20"/>
    <p:sldId id="361" r:id="rId21"/>
    <p:sldId id="305" r:id="rId22"/>
    <p:sldId id="375" r:id="rId23"/>
    <p:sldId id="376" r:id="rId24"/>
    <p:sldId id="366" r:id="rId25"/>
    <p:sldId id="377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84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543" autoAdjust="0"/>
  </p:normalViewPr>
  <p:slideViewPr>
    <p:cSldViewPr>
      <p:cViewPr>
        <p:scale>
          <a:sx n="95" d="100"/>
          <a:sy n="95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938AD-A84D-4DD8-ACB1-B22D1EAEE292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BA71304-DFBD-463B-BFDE-D2AC8C20CD02}">
      <dgm:prSet phldrT="[Texto]"/>
      <dgm:spPr/>
      <dgm:t>
        <a:bodyPr/>
        <a:lstStyle/>
        <a:p>
          <a:r>
            <a:rPr lang="es-CO" b="0" dirty="0" smtClean="0">
              <a:latin typeface="Maiandra GD" pitchFamily="34" charset="0"/>
              <a:ea typeface="Times New Roman"/>
              <a:cs typeface="Times New Roman"/>
            </a:rPr>
            <a:t>Bienvenida </a:t>
          </a:r>
          <a:r>
            <a:rPr lang="es-CO" b="0" baseline="0" dirty="0" smtClean="0">
              <a:latin typeface="Maiandra GD" pitchFamily="34" charset="0"/>
              <a:ea typeface="Times New Roman"/>
              <a:cs typeface="Times New Roman"/>
            </a:rPr>
            <a:t> recomendaciones y Metodología para el trabajo presencial</a:t>
          </a:r>
          <a:endParaRPr lang="es-CO" dirty="0"/>
        </a:p>
      </dgm:t>
    </dgm:pt>
    <dgm:pt modelId="{0F98FA0B-C75C-467D-9108-24420366EE33}" type="parTrans" cxnId="{953818E3-2B7D-447C-A39F-DA2F576D9497}">
      <dgm:prSet/>
      <dgm:spPr/>
      <dgm:t>
        <a:bodyPr/>
        <a:lstStyle/>
        <a:p>
          <a:endParaRPr lang="es-CO"/>
        </a:p>
      </dgm:t>
    </dgm:pt>
    <dgm:pt modelId="{D50C20C4-3BD5-4E54-B137-B54626E13C6E}" type="sibTrans" cxnId="{953818E3-2B7D-447C-A39F-DA2F576D9497}">
      <dgm:prSet/>
      <dgm:spPr/>
      <dgm:t>
        <a:bodyPr/>
        <a:lstStyle/>
        <a:p>
          <a:endParaRPr lang="es-CO"/>
        </a:p>
      </dgm:t>
    </dgm:pt>
    <dgm:pt modelId="{F2ADF353-3001-4A2B-8856-58A10CC5B2FA}">
      <dgm:prSet phldrT="[Texto]"/>
      <dgm:spPr/>
      <dgm:t>
        <a:bodyPr/>
        <a:lstStyle/>
        <a:p>
          <a:r>
            <a:rPr lang="es-CO" b="0" dirty="0" smtClean="0">
              <a:latin typeface="Maiandra GD" pitchFamily="34" charset="0"/>
              <a:ea typeface="Times New Roman"/>
              <a:cs typeface="Times New Roman"/>
            </a:rPr>
            <a:t>Retroalimentación</a:t>
          </a:r>
          <a:r>
            <a:rPr lang="es-CO" b="0" baseline="0" dirty="0" smtClean="0">
              <a:latin typeface="Maiandra GD" pitchFamily="34" charset="0"/>
              <a:ea typeface="Times New Roman"/>
              <a:cs typeface="Times New Roman"/>
            </a:rPr>
            <a:t> sesión Número uno</a:t>
          </a:r>
          <a:endParaRPr lang="es-CO" dirty="0"/>
        </a:p>
      </dgm:t>
    </dgm:pt>
    <dgm:pt modelId="{57F6CDD2-D5F1-43AE-A890-46FDFEE18D92}" type="parTrans" cxnId="{5218679B-A27F-4CD7-B1C2-D52EDEB5A62D}">
      <dgm:prSet/>
      <dgm:spPr/>
      <dgm:t>
        <a:bodyPr/>
        <a:lstStyle/>
        <a:p>
          <a:endParaRPr lang="es-CO"/>
        </a:p>
      </dgm:t>
    </dgm:pt>
    <dgm:pt modelId="{648CBF09-DE07-4693-8C4C-C98033DFF0DF}" type="sibTrans" cxnId="{5218679B-A27F-4CD7-B1C2-D52EDEB5A62D}">
      <dgm:prSet/>
      <dgm:spPr/>
      <dgm:t>
        <a:bodyPr/>
        <a:lstStyle/>
        <a:p>
          <a:endParaRPr lang="es-CO"/>
        </a:p>
      </dgm:t>
    </dgm:pt>
    <dgm:pt modelId="{F7BA0307-973E-4363-BE7D-916D8B360DF1}">
      <dgm:prSet phldrT="[Texto]"/>
      <dgm:spPr/>
      <dgm:t>
        <a:bodyPr/>
        <a:lstStyle/>
        <a:p>
          <a:r>
            <a:rPr lang="es-CO" b="0" dirty="0" err="1" smtClean="0">
              <a:latin typeface="Maiandra GD" pitchFamily="34" charset="0"/>
              <a:ea typeface="Times New Roman"/>
              <a:cs typeface="Times New Roman"/>
            </a:rPr>
            <a:t>Estudi@ndo</a:t>
          </a:r>
          <a:r>
            <a:rPr lang="es-CO" b="0" smtClean="0">
              <a:latin typeface="Maiandra GD" pitchFamily="34" charset="0"/>
              <a:ea typeface="Times New Roman"/>
              <a:cs typeface="Times New Roman"/>
            </a:rPr>
            <a:t> y @prendiendo : web 2.0 y Clasificación</a:t>
          </a:r>
          <a:endParaRPr lang="es-CO" dirty="0"/>
        </a:p>
      </dgm:t>
    </dgm:pt>
    <dgm:pt modelId="{005B78BB-BC5E-47F2-95EB-55C861B1BB76}" type="parTrans" cxnId="{44C559EB-EB16-4666-BE14-8C78EC6C1652}">
      <dgm:prSet/>
      <dgm:spPr/>
      <dgm:t>
        <a:bodyPr/>
        <a:lstStyle/>
        <a:p>
          <a:endParaRPr lang="es-CO"/>
        </a:p>
      </dgm:t>
    </dgm:pt>
    <dgm:pt modelId="{6EFA5B18-9218-4511-9634-64B6002AC859}" type="sibTrans" cxnId="{44C559EB-EB16-4666-BE14-8C78EC6C1652}">
      <dgm:prSet/>
      <dgm:spPr/>
      <dgm:t>
        <a:bodyPr/>
        <a:lstStyle/>
        <a:p>
          <a:endParaRPr lang="es-CO"/>
        </a:p>
      </dgm:t>
    </dgm:pt>
    <dgm:pt modelId="{C0C4F983-31D2-4B10-9569-4ADE3C108660}">
      <dgm:prSet phldrT="[Texto]"/>
      <dgm:spPr/>
      <dgm:t>
        <a:bodyPr/>
        <a:lstStyle/>
        <a:p>
          <a:pPr rtl="0"/>
          <a:r>
            <a:rPr lang="es-CO" b="0" smtClean="0">
              <a:latin typeface="Maiandra GD" pitchFamily="34" charset="0"/>
              <a:ea typeface="Times New Roman"/>
              <a:cs typeface="Times New Roman"/>
            </a:rPr>
            <a:t>Pr@ctica</a:t>
          </a:r>
          <a:r>
            <a:rPr lang="es-CO" b="0" baseline="0" smtClean="0">
              <a:latin typeface="Maiandra GD" pitchFamily="34" charset="0"/>
              <a:ea typeface="Times New Roman"/>
              <a:cs typeface="Times New Roman"/>
            </a:rPr>
            <a:t> Docente</a:t>
          </a:r>
          <a:r>
            <a:rPr lang="es-CO" b="0" smtClean="0">
              <a:latin typeface="Maiandra GD" pitchFamily="34" charset="0"/>
              <a:ea typeface="Times New Roman"/>
              <a:cs typeface="Times New Roman"/>
            </a:rPr>
            <a:t>:  Mapas mentales y Marcadores Social</a:t>
          </a:r>
          <a:endParaRPr lang="es-CO" dirty="0"/>
        </a:p>
      </dgm:t>
    </dgm:pt>
    <dgm:pt modelId="{A976ACDD-97B1-4303-9757-A548F98C8361}" type="parTrans" cxnId="{906BCA7F-C1B8-455B-BD13-11E819DF09F0}">
      <dgm:prSet/>
      <dgm:spPr/>
      <dgm:t>
        <a:bodyPr/>
        <a:lstStyle/>
        <a:p>
          <a:endParaRPr lang="es-CO"/>
        </a:p>
      </dgm:t>
    </dgm:pt>
    <dgm:pt modelId="{CDB3FD07-6833-47C7-82D9-FD2CC37811C5}" type="sibTrans" cxnId="{906BCA7F-C1B8-455B-BD13-11E819DF09F0}">
      <dgm:prSet/>
      <dgm:spPr/>
      <dgm:t>
        <a:bodyPr/>
        <a:lstStyle/>
        <a:p>
          <a:endParaRPr lang="es-CO"/>
        </a:p>
      </dgm:t>
    </dgm:pt>
    <dgm:pt modelId="{335510AE-2EB2-49AD-83F9-0838CCCD7E93}">
      <dgm:prSet phldrT="[Texto]"/>
      <dgm:spPr/>
      <dgm:t>
        <a:bodyPr/>
        <a:lstStyle/>
        <a:p>
          <a:pPr rtl="0"/>
          <a:r>
            <a:rPr lang="es-CO" b="0" smtClean="0">
              <a:latin typeface="Maiandra GD" pitchFamily="34" charset="0"/>
              <a:ea typeface="Times New Roman"/>
              <a:cs typeface="Times New Roman"/>
            </a:rPr>
            <a:t>Estudi@ndo y @prendiendo: Portales</a:t>
          </a:r>
          <a:r>
            <a:rPr lang="es-CO" b="0" baseline="0" smtClean="0">
              <a:latin typeface="Maiandra GD" pitchFamily="34" charset="0"/>
              <a:ea typeface="Times New Roman"/>
              <a:cs typeface="Times New Roman"/>
            </a:rPr>
            <a:t> Educativos- Portal Educativo  Colombia aprende</a:t>
          </a:r>
          <a:endParaRPr lang="es-CO" dirty="0"/>
        </a:p>
      </dgm:t>
    </dgm:pt>
    <dgm:pt modelId="{F809FC6B-25FD-433C-8CFF-D6974F3D6BF7}" type="parTrans" cxnId="{F51BC81B-235B-4D92-BD0D-6A253E037CBA}">
      <dgm:prSet/>
      <dgm:spPr/>
      <dgm:t>
        <a:bodyPr/>
        <a:lstStyle/>
        <a:p>
          <a:endParaRPr lang="es-CO"/>
        </a:p>
      </dgm:t>
    </dgm:pt>
    <dgm:pt modelId="{9A389EA0-E5EA-4D69-85F4-BEA58B74AF6F}" type="sibTrans" cxnId="{F51BC81B-235B-4D92-BD0D-6A253E037CBA}">
      <dgm:prSet/>
      <dgm:spPr/>
      <dgm:t>
        <a:bodyPr/>
        <a:lstStyle/>
        <a:p>
          <a:endParaRPr lang="es-CO"/>
        </a:p>
      </dgm:t>
    </dgm:pt>
    <dgm:pt modelId="{BD367819-C7CA-403B-9876-332E8FCD8545}">
      <dgm:prSet phldrT="[Texto]"/>
      <dgm:spPr/>
      <dgm:t>
        <a:bodyPr/>
        <a:lstStyle/>
        <a:p>
          <a:pPr rtl="0"/>
          <a:r>
            <a:rPr lang="es-CO" b="0" smtClean="0">
              <a:latin typeface="Maiandra GD" pitchFamily="34" charset="0"/>
              <a:ea typeface="Times New Roman"/>
              <a:cs typeface="Times New Roman"/>
            </a:rPr>
            <a:t>Pr@ctica</a:t>
          </a:r>
          <a:r>
            <a:rPr lang="es-CO" b="0" baseline="0" smtClean="0">
              <a:latin typeface="Maiandra GD" pitchFamily="34" charset="0"/>
              <a:ea typeface="Times New Roman"/>
              <a:cs typeface="Times New Roman"/>
            </a:rPr>
            <a:t> Docente</a:t>
          </a:r>
          <a:r>
            <a:rPr lang="es-CO" b="0" smtClean="0">
              <a:latin typeface="Maiandra GD" pitchFamily="34" charset="0"/>
              <a:ea typeface="Times New Roman"/>
              <a:cs typeface="Times New Roman"/>
            </a:rPr>
            <a:t>: </a:t>
          </a:r>
          <a:r>
            <a:rPr lang="es-CO" b="0" baseline="0" smtClean="0">
              <a:latin typeface="Maiandra GD" pitchFamily="34" charset="0"/>
              <a:ea typeface="Times New Roman"/>
              <a:cs typeface="Times New Roman"/>
            </a:rPr>
            <a:t> Exploración de Portales Educativos. Documento en Google docs.</a:t>
          </a:r>
          <a:endParaRPr lang="es-CO" dirty="0"/>
        </a:p>
      </dgm:t>
    </dgm:pt>
    <dgm:pt modelId="{542151E6-E09E-486C-9E4E-95083249FCC2}" type="parTrans" cxnId="{F0155C73-013B-4DB8-AA7A-0BD180639BB6}">
      <dgm:prSet/>
      <dgm:spPr/>
      <dgm:t>
        <a:bodyPr/>
        <a:lstStyle/>
        <a:p>
          <a:endParaRPr lang="es-CO"/>
        </a:p>
      </dgm:t>
    </dgm:pt>
    <dgm:pt modelId="{325E4552-38D4-4026-86B3-23E50E405377}" type="sibTrans" cxnId="{F0155C73-013B-4DB8-AA7A-0BD180639BB6}">
      <dgm:prSet/>
      <dgm:spPr/>
      <dgm:t>
        <a:bodyPr/>
        <a:lstStyle/>
        <a:p>
          <a:endParaRPr lang="es-CO"/>
        </a:p>
      </dgm:t>
    </dgm:pt>
    <dgm:pt modelId="{488089D1-5508-4E4B-B112-97F4881EE727}">
      <dgm:prSet phldrT="[Texto]"/>
      <dgm:spPr/>
      <dgm:t>
        <a:bodyPr/>
        <a:lstStyle/>
        <a:p>
          <a:pPr rtl="0"/>
          <a:r>
            <a:rPr lang="es-CO" b="0" baseline="0" smtClean="0">
              <a:latin typeface="Maiandra GD" pitchFamily="34" charset="0"/>
              <a:ea typeface="Times New Roman"/>
              <a:cs typeface="Times New Roman"/>
            </a:rPr>
            <a:t>Rec@pitulemos: Evaluación de un Portal Educativo.</a:t>
          </a:r>
          <a:endParaRPr lang="es-CO" dirty="0"/>
        </a:p>
      </dgm:t>
    </dgm:pt>
    <dgm:pt modelId="{03AE2732-DFF3-4170-B564-1DD84C90BD82}" type="parTrans" cxnId="{6574B499-7B81-4A0C-8410-2FE0B8CBD443}">
      <dgm:prSet/>
      <dgm:spPr/>
      <dgm:t>
        <a:bodyPr/>
        <a:lstStyle/>
        <a:p>
          <a:endParaRPr lang="es-CO"/>
        </a:p>
      </dgm:t>
    </dgm:pt>
    <dgm:pt modelId="{B0AB796D-DA88-427A-9D02-D3F123F8F030}" type="sibTrans" cxnId="{6574B499-7B81-4A0C-8410-2FE0B8CBD443}">
      <dgm:prSet/>
      <dgm:spPr/>
      <dgm:t>
        <a:bodyPr/>
        <a:lstStyle/>
        <a:p>
          <a:endParaRPr lang="es-CO"/>
        </a:p>
      </dgm:t>
    </dgm:pt>
    <dgm:pt modelId="{DC3C728D-C19A-4621-BE30-23AF1A8044FE}">
      <dgm:prSet phldrT="[Texto]"/>
      <dgm:spPr/>
      <dgm:t>
        <a:bodyPr/>
        <a:lstStyle/>
        <a:p>
          <a:pPr rtl="0"/>
          <a:r>
            <a:rPr lang="es-CO" b="0" dirty="0" smtClean="0">
              <a:latin typeface="Maiandra GD" pitchFamily="34" charset="0"/>
              <a:ea typeface="Times New Roman"/>
              <a:cs typeface="Times New Roman"/>
            </a:rPr>
            <a:t>Asign@ciones:  Planeación</a:t>
          </a:r>
          <a:r>
            <a:rPr lang="es-CO" b="0" baseline="0" dirty="0" smtClean="0">
              <a:latin typeface="Maiandra GD" pitchFamily="34" charset="0"/>
              <a:ea typeface="Times New Roman"/>
              <a:cs typeface="Times New Roman"/>
            </a:rPr>
            <a:t> y Creación de una Aula Virtual de Aprendizaje</a:t>
          </a:r>
          <a:endParaRPr lang="es-CO" dirty="0"/>
        </a:p>
      </dgm:t>
    </dgm:pt>
    <dgm:pt modelId="{00E8F1F0-0499-4847-BB7B-961C0C25AF3E}" type="parTrans" cxnId="{0A4AF661-8EF9-4B40-A4AA-6B39F06CC3FC}">
      <dgm:prSet/>
      <dgm:spPr/>
      <dgm:t>
        <a:bodyPr/>
        <a:lstStyle/>
        <a:p>
          <a:endParaRPr lang="es-CO"/>
        </a:p>
      </dgm:t>
    </dgm:pt>
    <dgm:pt modelId="{4DBC5A54-F950-4843-A0E5-7B68CB35321D}" type="sibTrans" cxnId="{0A4AF661-8EF9-4B40-A4AA-6B39F06CC3FC}">
      <dgm:prSet/>
      <dgm:spPr/>
      <dgm:t>
        <a:bodyPr/>
        <a:lstStyle/>
        <a:p>
          <a:endParaRPr lang="es-CO"/>
        </a:p>
      </dgm:t>
    </dgm:pt>
    <dgm:pt modelId="{6DE90037-51DB-41D6-9897-01B0A1B4993F}" type="pres">
      <dgm:prSet presAssocID="{2AB938AD-A84D-4DD8-ACB1-B22D1EAEE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1E91AC-3FD9-41A2-AAE8-CF4B3C0D3DDA}" type="pres">
      <dgm:prSet presAssocID="{3BA71304-DFBD-463B-BFDE-D2AC8C20CD0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5EA543-F539-4808-B5EC-6EE256A5B55C}" type="pres">
      <dgm:prSet presAssocID="{D50C20C4-3BD5-4E54-B137-B54626E13C6E}" presName="spacer" presStyleCnt="0"/>
      <dgm:spPr/>
    </dgm:pt>
    <dgm:pt modelId="{997E366A-C9C3-48C3-9849-EAF6030B1834}" type="pres">
      <dgm:prSet presAssocID="{F2ADF353-3001-4A2B-8856-58A10CC5B2F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76EC36-561E-45F5-9E41-67413C3A12BA}" type="pres">
      <dgm:prSet presAssocID="{648CBF09-DE07-4693-8C4C-C98033DFF0DF}" presName="spacer" presStyleCnt="0"/>
      <dgm:spPr/>
    </dgm:pt>
    <dgm:pt modelId="{209269B2-458D-4C36-8932-42F6F527F9E3}" type="pres">
      <dgm:prSet presAssocID="{F7BA0307-973E-4363-BE7D-916D8B360DF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E275B5-2CBB-496B-9512-888B855194FA}" type="pres">
      <dgm:prSet presAssocID="{6EFA5B18-9218-4511-9634-64B6002AC859}" presName="spacer" presStyleCnt="0"/>
      <dgm:spPr/>
    </dgm:pt>
    <dgm:pt modelId="{603E4CE8-835D-4B61-9899-599E0C0722C1}" type="pres">
      <dgm:prSet presAssocID="{C0C4F983-31D2-4B10-9569-4ADE3C10866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BB044A-5DC7-4C96-BAA7-EA398D46086D}" type="pres">
      <dgm:prSet presAssocID="{CDB3FD07-6833-47C7-82D9-FD2CC37811C5}" presName="spacer" presStyleCnt="0"/>
      <dgm:spPr/>
    </dgm:pt>
    <dgm:pt modelId="{23D15AC6-8A5D-4A3F-A709-3DF895D4EA29}" type="pres">
      <dgm:prSet presAssocID="{335510AE-2EB2-49AD-83F9-0838CCCD7E9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55E350E-44A5-4FB0-89D4-932CFEA5F55A}" type="pres">
      <dgm:prSet presAssocID="{9A389EA0-E5EA-4D69-85F4-BEA58B74AF6F}" presName="spacer" presStyleCnt="0"/>
      <dgm:spPr/>
    </dgm:pt>
    <dgm:pt modelId="{9D8A65F1-9663-4561-882E-E246920728A4}" type="pres">
      <dgm:prSet presAssocID="{BD367819-C7CA-403B-9876-332E8FCD854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35AAF4-24C8-4C7F-9D67-3EECE4B5275B}" type="pres">
      <dgm:prSet presAssocID="{325E4552-38D4-4026-86B3-23E50E405377}" presName="spacer" presStyleCnt="0"/>
      <dgm:spPr/>
    </dgm:pt>
    <dgm:pt modelId="{72DBA7DA-E726-4A15-89D3-0B9C5BAC4472}" type="pres">
      <dgm:prSet presAssocID="{488089D1-5508-4E4B-B112-97F4881EE72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9617F0-24DD-49E4-A931-6C7E43B4B980}" type="pres">
      <dgm:prSet presAssocID="{B0AB796D-DA88-427A-9D02-D3F123F8F030}" presName="spacer" presStyleCnt="0"/>
      <dgm:spPr/>
    </dgm:pt>
    <dgm:pt modelId="{F6850791-D2D0-4E2B-BD12-10AD55E9B76C}" type="pres">
      <dgm:prSet presAssocID="{DC3C728D-C19A-4621-BE30-23AF1A8044F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61C7F3E-292D-4684-BDE6-D940158AC72C}" type="presOf" srcId="{488089D1-5508-4E4B-B112-97F4881EE727}" destId="{72DBA7DA-E726-4A15-89D3-0B9C5BAC4472}" srcOrd="0" destOrd="0" presId="urn:microsoft.com/office/officeart/2005/8/layout/vList2"/>
    <dgm:cxn modelId="{44C559EB-EB16-4666-BE14-8C78EC6C1652}" srcId="{2AB938AD-A84D-4DD8-ACB1-B22D1EAEE292}" destId="{F7BA0307-973E-4363-BE7D-916D8B360DF1}" srcOrd="2" destOrd="0" parTransId="{005B78BB-BC5E-47F2-95EB-55C861B1BB76}" sibTransId="{6EFA5B18-9218-4511-9634-64B6002AC859}"/>
    <dgm:cxn modelId="{0E8DB8B5-2520-474D-9365-1E9FF9EB4863}" type="presOf" srcId="{DC3C728D-C19A-4621-BE30-23AF1A8044FE}" destId="{F6850791-D2D0-4E2B-BD12-10AD55E9B76C}" srcOrd="0" destOrd="0" presId="urn:microsoft.com/office/officeart/2005/8/layout/vList2"/>
    <dgm:cxn modelId="{A17EE283-509E-42BF-B223-C913E57BD023}" type="presOf" srcId="{2AB938AD-A84D-4DD8-ACB1-B22D1EAEE292}" destId="{6DE90037-51DB-41D6-9897-01B0A1B4993F}" srcOrd="0" destOrd="0" presId="urn:microsoft.com/office/officeart/2005/8/layout/vList2"/>
    <dgm:cxn modelId="{5218679B-A27F-4CD7-B1C2-D52EDEB5A62D}" srcId="{2AB938AD-A84D-4DD8-ACB1-B22D1EAEE292}" destId="{F2ADF353-3001-4A2B-8856-58A10CC5B2FA}" srcOrd="1" destOrd="0" parTransId="{57F6CDD2-D5F1-43AE-A890-46FDFEE18D92}" sibTransId="{648CBF09-DE07-4693-8C4C-C98033DFF0DF}"/>
    <dgm:cxn modelId="{1CE1A5F1-F07E-4954-81D2-B729BDEFDB35}" type="presOf" srcId="{BD367819-C7CA-403B-9876-332E8FCD8545}" destId="{9D8A65F1-9663-4561-882E-E246920728A4}" srcOrd="0" destOrd="0" presId="urn:microsoft.com/office/officeart/2005/8/layout/vList2"/>
    <dgm:cxn modelId="{55B63932-2E88-42BB-94FC-5F983198E398}" type="presOf" srcId="{F2ADF353-3001-4A2B-8856-58A10CC5B2FA}" destId="{997E366A-C9C3-48C3-9849-EAF6030B1834}" srcOrd="0" destOrd="0" presId="urn:microsoft.com/office/officeart/2005/8/layout/vList2"/>
    <dgm:cxn modelId="{953818E3-2B7D-447C-A39F-DA2F576D9497}" srcId="{2AB938AD-A84D-4DD8-ACB1-B22D1EAEE292}" destId="{3BA71304-DFBD-463B-BFDE-D2AC8C20CD02}" srcOrd="0" destOrd="0" parTransId="{0F98FA0B-C75C-467D-9108-24420366EE33}" sibTransId="{D50C20C4-3BD5-4E54-B137-B54626E13C6E}"/>
    <dgm:cxn modelId="{6574B499-7B81-4A0C-8410-2FE0B8CBD443}" srcId="{2AB938AD-A84D-4DD8-ACB1-B22D1EAEE292}" destId="{488089D1-5508-4E4B-B112-97F4881EE727}" srcOrd="6" destOrd="0" parTransId="{03AE2732-DFF3-4170-B564-1DD84C90BD82}" sibTransId="{B0AB796D-DA88-427A-9D02-D3F123F8F030}"/>
    <dgm:cxn modelId="{F0155C73-013B-4DB8-AA7A-0BD180639BB6}" srcId="{2AB938AD-A84D-4DD8-ACB1-B22D1EAEE292}" destId="{BD367819-C7CA-403B-9876-332E8FCD8545}" srcOrd="5" destOrd="0" parTransId="{542151E6-E09E-486C-9E4E-95083249FCC2}" sibTransId="{325E4552-38D4-4026-86B3-23E50E405377}"/>
    <dgm:cxn modelId="{49B03E0A-1613-434A-A2FD-8966F56A9CE6}" type="presOf" srcId="{335510AE-2EB2-49AD-83F9-0838CCCD7E93}" destId="{23D15AC6-8A5D-4A3F-A709-3DF895D4EA29}" srcOrd="0" destOrd="0" presId="urn:microsoft.com/office/officeart/2005/8/layout/vList2"/>
    <dgm:cxn modelId="{0A4AF661-8EF9-4B40-A4AA-6B39F06CC3FC}" srcId="{2AB938AD-A84D-4DD8-ACB1-B22D1EAEE292}" destId="{DC3C728D-C19A-4621-BE30-23AF1A8044FE}" srcOrd="7" destOrd="0" parTransId="{00E8F1F0-0499-4847-BB7B-961C0C25AF3E}" sibTransId="{4DBC5A54-F950-4843-A0E5-7B68CB35321D}"/>
    <dgm:cxn modelId="{AB385798-1422-459D-9FE0-3F3A4E1AD7A6}" type="presOf" srcId="{3BA71304-DFBD-463B-BFDE-D2AC8C20CD02}" destId="{781E91AC-3FD9-41A2-AAE8-CF4B3C0D3DDA}" srcOrd="0" destOrd="0" presId="urn:microsoft.com/office/officeart/2005/8/layout/vList2"/>
    <dgm:cxn modelId="{3575FE6A-08C3-448C-8F80-78B8A8BA1B61}" type="presOf" srcId="{C0C4F983-31D2-4B10-9569-4ADE3C108660}" destId="{603E4CE8-835D-4B61-9899-599E0C0722C1}" srcOrd="0" destOrd="0" presId="urn:microsoft.com/office/officeart/2005/8/layout/vList2"/>
    <dgm:cxn modelId="{AC6EECF1-462A-4E5C-9CAA-B53674AA2FE4}" type="presOf" srcId="{F7BA0307-973E-4363-BE7D-916D8B360DF1}" destId="{209269B2-458D-4C36-8932-42F6F527F9E3}" srcOrd="0" destOrd="0" presId="urn:microsoft.com/office/officeart/2005/8/layout/vList2"/>
    <dgm:cxn modelId="{F51BC81B-235B-4D92-BD0D-6A253E037CBA}" srcId="{2AB938AD-A84D-4DD8-ACB1-B22D1EAEE292}" destId="{335510AE-2EB2-49AD-83F9-0838CCCD7E93}" srcOrd="4" destOrd="0" parTransId="{F809FC6B-25FD-433C-8CFF-D6974F3D6BF7}" sibTransId="{9A389EA0-E5EA-4D69-85F4-BEA58B74AF6F}"/>
    <dgm:cxn modelId="{906BCA7F-C1B8-455B-BD13-11E819DF09F0}" srcId="{2AB938AD-A84D-4DD8-ACB1-B22D1EAEE292}" destId="{C0C4F983-31D2-4B10-9569-4ADE3C108660}" srcOrd="3" destOrd="0" parTransId="{A976ACDD-97B1-4303-9757-A548F98C8361}" sibTransId="{CDB3FD07-6833-47C7-82D9-FD2CC37811C5}"/>
    <dgm:cxn modelId="{982AE407-4426-4848-BD55-3E73F0865581}" type="presParOf" srcId="{6DE90037-51DB-41D6-9897-01B0A1B4993F}" destId="{781E91AC-3FD9-41A2-AAE8-CF4B3C0D3DDA}" srcOrd="0" destOrd="0" presId="urn:microsoft.com/office/officeart/2005/8/layout/vList2"/>
    <dgm:cxn modelId="{E4CD1668-2DFB-4FBB-AB7E-E10622163967}" type="presParOf" srcId="{6DE90037-51DB-41D6-9897-01B0A1B4993F}" destId="{EE5EA543-F539-4808-B5EC-6EE256A5B55C}" srcOrd="1" destOrd="0" presId="urn:microsoft.com/office/officeart/2005/8/layout/vList2"/>
    <dgm:cxn modelId="{CDFB1B39-A182-46E5-B733-5293FE602B41}" type="presParOf" srcId="{6DE90037-51DB-41D6-9897-01B0A1B4993F}" destId="{997E366A-C9C3-48C3-9849-EAF6030B1834}" srcOrd="2" destOrd="0" presId="urn:microsoft.com/office/officeart/2005/8/layout/vList2"/>
    <dgm:cxn modelId="{F79A4758-4AB7-42FF-A6D9-9465D538A8B0}" type="presParOf" srcId="{6DE90037-51DB-41D6-9897-01B0A1B4993F}" destId="{7D76EC36-561E-45F5-9E41-67413C3A12BA}" srcOrd="3" destOrd="0" presId="urn:microsoft.com/office/officeart/2005/8/layout/vList2"/>
    <dgm:cxn modelId="{5A1A5D26-9281-470B-9D3B-BB21B5A2C1A0}" type="presParOf" srcId="{6DE90037-51DB-41D6-9897-01B0A1B4993F}" destId="{209269B2-458D-4C36-8932-42F6F527F9E3}" srcOrd="4" destOrd="0" presId="urn:microsoft.com/office/officeart/2005/8/layout/vList2"/>
    <dgm:cxn modelId="{2EC9C5DC-1E18-49D9-9FE9-31A8912D767C}" type="presParOf" srcId="{6DE90037-51DB-41D6-9897-01B0A1B4993F}" destId="{4BE275B5-2CBB-496B-9512-888B855194FA}" srcOrd="5" destOrd="0" presId="urn:microsoft.com/office/officeart/2005/8/layout/vList2"/>
    <dgm:cxn modelId="{60060487-7F49-49E4-871F-123F648CD6C2}" type="presParOf" srcId="{6DE90037-51DB-41D6-9897-01B0A1B4993F}" destId="{603E4CE8-835D-4B61-9899-599E0C0722C1}" srcOrd="6" destOrd="0" presId="urn:microsoft.com/office/officeart/2005/8/layout/vList2"/>
    <dgm:cxn modelId="{EBF6C8AE-3FCC-4BAD-A6FC-C26789EFFC48}" type="presParOf" srcId="{6DE90037-51DB-41D6-9897-01B0A1B4993F}" destId="{B8BB044A-5DC7-4C96-BAA7-EA398D46086D}" srcOrd="7" destOrd="0" presId="urn:microsoft.com/office/officeart/2005/8/layout/vList2"/>
    <dgm:cxn modelId="{A9A2EF40-C49E-4942-840E-C5F815B908D2}" type="presParOf" srcId="{6DE90037-51DB-41D6-9897-01B0A1B4993F}" destId="{23D15AC6-8A5D-4A3F-A709-3DF895D4EA29}" srcOrd="8" destOrd="0" presId="urn:microsoft.com/office/officeart/2005/8/layout/vList2"/>
    <dgm:cxn modelId="{2441395F-18E8-474D-9DF2-E1BC6EF8FADF}" type="presParOf" srcId="{6DE90037-51DB-41D6-9897-01B0A1B4993F}" destId="{355E350E-44A5-4FB0-89D4-932CFEA5F55A}" srcOrd="9" destOrd="0" presId="urn:microsoft.com/office/officeart/2005/8/layout/vList2"/>
    <dgm:cxn modelId="{D3AD3511-535F-42A1-AFF1-C47C8497DFA3}" type="presParOf" srcId="{6DE90037-51DB-41D6-9897-01B0A1B4993F}" destId="{9D8A65F1-9663-4561-882E-E246920728A4}" srcOrd="10" destOrd="0" presId="urn:microsoft.com/office/officeart/2005/8/layout/vList2"/>
    <dgm:cxn modelId="{BA7E445D-A9D0-42F8-A36D-9063EA69EDB7}" type="presParOf" srcId="{6DE90037-51DB-41D6-9897-01B0A1B4993F}" destId="{2F35AAF4-24C8-4C7F-9D67-3EECE4B5275B}" srcOrd="11" destOrd="0" presId="urn:microsoft.com/office/officeart/2005/8/layout/vList2"/>
    <dgm:cxn modelId="{33FE6E83-A011-4259-94DF-B91C1F7361DD}" type="presParOf" srcId="{6DE90037-51DB-41D6-9897-01B0A1B4993F}" destId="{72DBA7DA-E726-4A15-89D3-0B9C5BAC4472}" srcOrd="12" destOrd="0" presId="urn:microsoft.com/office/officeart/2005/8/layout/vList2"/>
    <dgm:cxn modelId="{076E095C-9F71-42F5-896D-837A65461114}" type="presParOf" srcId="{6DE90037-51DB-41D6-9897-01B0A1B4993F}" destId="{689617F0-24DD-49E4-A931-6C7E43B4B980}" srcOrd="13" destOrd="0" presId="urn:microsoft.com/office/officeart/2005/8/layout/vList2"/>
    <dgm:cxn modelId="{3AE2535A-5972-4797-A76B-CED21C8307B6}" type="presParOf" srcId="{6DE90037-51DB-41D6-9897-01B0A1B4993F}" destId="{F6850791-D2D0-4E2B-BD12-10AD55E9B76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BF266-22E4-4236-B371-4C164BF32B57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4F5709CD-E7B3-4FCD-A16B-332CDF81FF1A}">
      <dgm:prSet phldrT="[Texto]"/>
      <dgm:spPr/>
      <dgm:t>
        <a:bodyPr/>
        <a:lstStyle/>
        <a:p>
          <a:r>
            <a:rPr lang="es-CO" dirty="0" smtClean="0">
              <a:latin typeface="Maiandra GD" pitchFamily="34" charset="0"/>
            </a:rPr>
            <a:t>1. Identifique el portal educativo de su interés e ingrese la dirección. </a:t>
          </a:r>
          <a:endParaRPr lang="es-CO" dirty="0">
            <a:latin typeface="Maiandra GD" pitchFamily="34" charset="0"/>
          </a:endParaRPr>
        </a:p>
      </dgm:t>
    </dgm:pt>
    <dgm:pt modelId="{CB74584C-31A4-4607-A164-18AE13B63AE5}" type="parTrans" cxnId="{54897B73-B3BE-4AC4-B886-1AC61650FBDC}">
      <dgm:prSet/>
      <dgm:spPr/>
      <dgm:t>
        <a:bodyPr/>
        <a:lstStyle/>
        <a:p>
          <a:endParaRPr lang="es-CO"/>
        </a:p>
      </dgm:t>
    </dgm:pt>
    <dgm:pt modelId="{A3AEE289-BFB1-484A-BCD7-B38D8AFD458D}" type="sibTrans" cxnId="{54897B73-B3BE-4AC4-B886-1AC61650FBDC}">
      <dgm:prSet/>
      <dgm:spPr/>
      <dgm:t>
        <a:bodyPr/>
        <a:lstStyle/>
        <a:p>
          <a:endParaRPr lang="es-CO"/>
        </a:p>
      </dgm:t>
    </dgm:pt>
    <dgm:pt modelId="{124C0916-6AE5-43D5-909B-514BB0B4BB3F}">
      <dgm:prSet phldrT="[Texto]"/>
      <dgm:spPr/>
      <dgm:t>
        <a:bodyPr/>
        <a:lstStyle/>
        <a:p>
          <a:r>
            <a:rPr lang="es-CO" dirty="0" smtClean="0">
              <a:latin typeface="Maiandra GD" pitchFamily="34" charset="0"/>
            </a:rPr>
            <a:t>2. Regístrese para que  pueda recibir los beneficios que ofrece el portal  a sus usuarios (opcional)</a:t>
          </a:r>
          <a:endParaRPr lang="es-CO" dirty="0">
            <a:latin typeface="Maiandra GD" pitchFamily="34" charset="0"/>
          </a:endParaRPr>
        </a:p>
      </dgm:t>
    </dgm:pt>
    <dgm:pt modelId="{B1332154-9897-4775-9A36-00B01FCFB839}" type="parTrans" cxnId="{87D41FE5-D1A3-4FF4-9F34-9C0D9331F6E9}">
      <dgm:prSet/>
      <dgm:spPr/>
      <dgm:t>
        <a:bodyPr/>
        <a:lstStyle/>
        <a:p>
          <a:endParaRPr lang="es-CO"/>
        </a:p>
      </dgm:t>
    </dgm:pt>
    <dgm:pt modelId="{5032102C-9D14-4A31-959C-7A303BE66881}" type="sibTrans" cxnId="{87D41FE5-D1A3-4FF4-9F34-9C0D9331F6E9}">
      <dgm:prSet/>
      <dgm:spPr/>
      <dgm:t>
        <a:bodyPr/>
        <a:lstStyle/>
        <a:p>
          <a:endParaRPr lang="es-CO"/>
        </a:p>
      </dgm:t>
    </dgm:pt>
    <dgm:pt modelId="{E9CA70EA-4351-49C3-8EA9-27BEC311C9DE}">
      <dgm:prSet phldrT="[Texto]"/>
      <dgm:spPr/>
      <dgm:t>
        <a:bodyPr/>
        <a:lstStyle/>
        <a:p>
          <a:r>
            <a:rPr lang="es-CO" dirty="0" smtClean="0">
              <a:latin typeface="Maiandra GD" pitchFamily="34" charset="0"/>
            </a:rPr>
            <a:t>3. Observe los componentes del portal: ¿Qué contiene? </a:t>
          </a:r>
          <a:endParaRPr lang="es-CO" dirty="0">
            <a:latin typeface="Maiandra GD" pitchFamily="34" charset="0"/>
          </a:endParaRPr>
        </a:p>
      </dgm:t>
    </dgm:pt>
    <dgm:pt modelId="{B71005D8-E334-4C4B-93E8-029883B42C43}" type="parTrans" cxnId="{BF9D61D3-1991-4F68-8823-7C8E532F1B9C}">
      <dgm:prSet/>
      <dgm:spPr/>
      <dgm:t>
        <a:bodyPr/>
        <a:lstStyle/>
        <a:p>
          <a:endParaRPr lang="es-CO"/>
        </a:p>
      </dgm:t>
    </dgm:pt>
    <dgm:pt modelId="{6C5A2272-DAE3-4C87-A9D1-8B9A97442D76}" type="sibTrans" cxnId="{BF9D61D3-1991-4F68-8823-7C8E532F1B9C}">
      <dgm:prSet/>
      <dgm:spPr/>
      <dgm:t>
        <a:bodyPr/>
        <a:lstStyle/>
        <a:p>
          <a:endParaRPr lang="es-CO"/>
        </a:p>
      </dgm:t>
    </dgm:pt>
    <dgm:pt modelId="{CDFC682B-30A4-4ADC-9661-7010360FAF7C}">
      <dgm:prSet/>
      <dgm:spPr/>
      <dgm:t>
        <a:bodyPr/>
        <a:lstStyle/>
        <a:p>
          <a:r>
            <a:rPr lang="es-CO" dirty="0" smtClean="0">
              <a:latin typeface="Maiandra GD" pitchFamily="34" charset="0"/>
            </a:rPr>
            <a:t>4. Haga un recorrido general</a:t>
          </a:r>
          <a:endParaRPr lang="es-CO" dirty="0">
            <a:latin typeface="Maiandra GD" pitchFamily="34" charset="0"/>
          </a:endParaRPr>
        </a:p>
      </dgm:t>
    </dgm:pt>
    <dgm:pt modelId="{DACCCA3A-C0F9-44CC-A97E-1524FC08D734}" type="parTrans" cxnId="{A0880C11-6358-4B95-AF74-CCE205A82D27}">
      <dgm:prSet/>
      <dgm:spPr/>
      <dgm:t>
        <a:bodyPr/>
        <a:lstStyle/>
        <a:p>
          <a:endParaRPr lang="es-CO"/>
        </a:p>
      </dgm:t>
    </dgm:pt>
    <dgm:pt modelId="{1BF3EBD2-A11B-42D5-81DE-3C8C2B754377}" type="sibTrans" cxnId="{A0880C11-6358-4B95-AF74-CCE205A82D27}">
      <dgm:prSet/>
      <dgm:spPr/>
      <dgm:t>
        <a:bodyPr/>
        <a:lstStyle/>
        <a:p>
          <a:endParaRPr lang="es-CO"/>
        </a:p>
      </dgm:t>
    </dgm:pt>
    <dgm:pt modelId="{452D576B-0739-4F8C-8B1D-D301DBD26CCC}">
      <dgm:prSet/>
      <dgm:spPr/>
      <dgm:t>
        <a:bodyPr/>
        <a:lstStyle/>
        <a:p>
          <a:r>
            <a:rPr lang="es-CO" dirty="0" smtClean="0"/>
            <a:t>5. </a:t>
          </a:r>
          <a:r>
            <a:rPr lang="es-CO" dirty="0" smtClean="0">
              <a:latin typeface="Maiandra GD" pitchFamily="34" charset="0"/>
            </a:rPr>
            <a:t>Ingrese a la información de su interés a través de los contenidos publicados en la página principal o el grupo poblacional correspondiente</a:t>
          </a:r>
          <a:endParaRPr lang="es-CO" dirty="0"/>
        </a:p>
      </dgm:t>
    </dgm:pt>
    <dgm:pt modelId="{C1945F88-F1D2-4EBB-AB01-ADBD26D0E32F}" type="parTrans" cxnId="{D34DCD8A-054C-4848-B35B-E7EB69475B1B}">
      <dgm:prSet/>
      <dgm:spPr/>
      <dgm:t>
        <a:bodyPr/>
        <a:lstStyle/>
        <a:p>
          <a:endParaRPr lang="es-CO"/>
        </a:p>
      </dgm:t>
    </dgm:pt>
    <dgm:pt modelId="{DAC714D2-3DC4-4077-B25F-4E9207A599BB}" type="sibTrans" cxnId="{D34DCD8A-054C-4848-B35B-E7EB69475B1B}">
      <dgm:prSet/>
      <dgm:spPr/>
      <dgm:t>
        <a:bodyPr/>
        <a:lstStyle/>
        <a:p>
          <a:endParaRPr lang="es-CO"/>
        </a:p>
      </dgm:t>
    </dgm:pt>
    <dgm:pt modelId="{28A5C705-4016-410E-862B-8952C3289FC8}" type="pres">
      <dgm:prSet presAssocID="{8BBBF266-22E4-4236-B371-4C164BF32B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59F0607-A8AD-43FA-A91D-DCE0703A2E00}" type="pres">
      <dgm:prSet presAssocID="{8BBBF266-22E4-4236-B371-4C164BF32B57}" presName="dummyMaxCanvas" presStyleCnt="0">
        <dgm:presLayoutVars/>
      </dgm:prSet>
      <dgm:spPr/>
    </dgm:pt>
    <dgm:pt modelId="{94615A85-B56C-4CD8-A399-53F558CEC783}" type="pres">
      <dgm:prSet presAssocID="{8BBBF266-22E4-4236-B371-4C164BF32B5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E3BEF5-A325-4AC2-BAC4-9F1451F7040A}" type="pres">
      <dgm:prSet presAssocID="{8BBBF266-22E4-4236-B371-4C164BF32B5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DB3C0C-E651-4830-9B9C-8156869CD10B}" type="pres">
      <dgm:prSet presAssocID="{8BBBF266-22E4-4236-B371-4C164BF32B5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83F784-B561-4704-ACAC-03F0871E0729}" type="pres">
      <dgm:prSet presAssocID="{8BBBF266-22E4-4236-B371-4C164BF32B5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EB7B68-E853-4FAC-AC76-0C52CBE33096}" type="pres">
      <dgm:prSet presAssocID="{8BBBF266-22E4-4236-B371-4C164BF32B5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D77F9C-54E4-4B7F-BF1C-3A166CD012C3}" type="pres">
      <dgm:prSet presAssocID="{8BBBF266-22E4-4236-B371-4C164BF32B5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7D848D-8681-45DB-86AB-FBF148B09019}" type="pres">
      <dgm:prSet presAssocID="{8BBBF266-22E4-4236-B371-4C164BF32B5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072F2A-C046-4A8C-A998-A819417164D2}" type="pres">
      <dgm:prSet presAssocID="{8BBBF266-22E4-4236-B371-4C164BF32B5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AACDC7-F85F-4D14-BAD3-8B18CADB2FBB}" type="pres">
      <dgm:prSet presAssocID="{8BBBF266-22E4-4236-B371-4C164BF32B5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9F3A27-6700-4970-B161-61B503E76557}" type="pres">
      <dgm:prSet presAssocID="{8BBBF266-22E4-4236-B371-4C164BF32B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E09A4D-521A-42E1-BCDC-8F854A47E7F3}" type="pres">
      <dgm:prSet presAssocID="{8BBBF266-22E4-4236-B371-4C164BF32B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74FB00-E7D8-4E50-A2E7-D6A4DC848434}" type="pres">
      <dgm:prSet presAssocID="{8BBBF266-22E4-4236-B371-4C164BF32B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4FEAB8-E327-4504-803C-B3DEBABC289A}" type="pres">
      <dgm:prSet presAssocID="{8BBBF266-22E4-4236-B371-4C164BF32B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FFC85D-F7BE-4F2E-B991-26685F092CAC}" type="pres">
      <dgm:prSet presAssocID="{8BBBF266-22E4-4236-B371-4C164BF32B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BC7E424-20E8-4910-9F0C-EB90EDF91707}" type="presOf" srcId="{E9CA70EA-4351-49C3-8EA9-27BEC311C9DE}" destId="{ED74FB00-E7D8-4E50-A2E7-D6A4DC848434}" srcOrd="1" destOrd="0" presId="urn:microsoft.com/office/officeart/2005/8/layout/vProcess5"/>
    <dgm:cxn modelId="{87D41FE5-D1A3-4FF4-9F34-9C0D9331F6E9}" srcId="{8BBBF266-22E4-4236-B371-4C164BF32B57}" destId="{124C0916-6AE5-43D5-909B-514BB0B4BB3F}" srcOrd="1" destOrd="0" parTransId="{B1332154-9897-4775-9A36-00B01FCFB839}" sibTransId="{5032102C-9D14-4A31-959C-7A303BE66881}"/>
    <dgm:cxn modelId="{F8B400E1-E431-42AB-88CF-4226CC545F62}" type="presOf" srcId="{CDFC682B-30A4-4ADC-9661-7010360FAF7C}" destId="{F34FEAB8-E327-4504-803C-B3DEBABC289A}" srcOrd="1" destOrd="0" presId="urn:microsoft.com/office/officeart/2005/8/layout/vProcess5"/>
    <dgm:cxn modelId="{16B620A3-30FF-4F51-B90D-0BDE264E9D44}" type="presOf" srcId="{124C0916-6AE5-43D5-909B-514BB0B4BB3F}" destId="{B8E09A4D-521A-42E1-BCDC-8F854A47E7F3}" srcOrd="1" destOrd="0" presId="urn:microsoft.com/office/officeart/2005/8/layout/vProcess5"/>
    <dgm:cxn modelId="{D34DCD8A-054C-4848-B35B-E7EB69475B1B}" srcId="{8BBBF266-22E4-4236-B371-4C164BF32B57}" destId="{452D576B-0739-4F8C-8B1D-D301DBD26CCC}" srcOrd="4" destOrd="0" parTransId="{C1945F88-F1D2-4EBB-AB01-ADBD26D0E32F}" sibTransId="{DAC714D2-3DC4-4077-B25F-4E9207A599BB}"/>
    <dgm:cxn modelId="{54897B73-B3BE-4AC4-B886-1AC61650FBDC}" srcId="{8BBBF266-22E4-4236-B371-4C164BF32B57}" destId="{4F5709CD-E7B3-4FCD-A16B-332CDF81FF1A}" srcOrd="0" destOrd="0" parTransId="{CB74584C-31A4-4607-A164-18AE13B63AE5}" sibTransId="{A3AEE289-BFB1-484A-BCD7-B38D8AFD458D}"/>
    <dgm:cxn modelId="{BF9D61D3-1991-4F68-8823-7C8E532F1B9C}" srcId="{8BBBF266-22E4-4236-B371-4C164BF32B57}" destId="{E9CA70EA-4351-49C3-8EA9-27BEC311C9DE}" srcOrd="2" destOrd="0" parTransId="{B71005D8-E334-4C4B-93E8-029883B42C43}" sibTransId="{6C5A2272-DAE3-4C87-A9D1-8B9A97442D76}"/>
    <dgm:cxn modelId="{DFFEE935-3AC9-4E03-8B44-0C6690693CD9}" type="presOf" srcId="{452D576B-0739-4F8C-8B1D-D301DBD26CCC}" destId="{CFEB7B68-E853-4FAC-AC76-0C52CBE33096}" srcOrd="0" destOrd="0" presId="urn:microsoft.com/office/officeart/2005/8/layout/vProcess5"/>
    <dgm:cxn modelId="{6C71837F-BEA8-4F1C-B044-1A359B99161D}" type="presOf" srcId="{8BBBF266-22E4-4236-B371-4C164BF32B57}" destId="{28A5C705-4016-410E-862B-8952C3289FC8}" srcOrd="0" destOrd="0" presId="urn:microsoft.com/office/officeart/2005/8/layout/vProcess5"/>
    <dgm:cxn modelId="{A0880C11-6358-4B95-AF74-CCE205A82D27}" srcId="{8BBBF266-22E4-4236-B371-4C164BF32B57}" destId="{CDFC682B-30A4-4ADC-9661-7010360FAF7C}" srcOrd="3" destOrd="0" parTransId="{DACCCA3A-C0F9-44CC-A97E-1524FC08D734}" sibTransId="{1BF3EBD2-A11B-42D5-81DE-3C8C2B754377}"/>
    <dgm:cxn modelId="{8BBF1322-5218-400B-B047-22F928B7D4F2}" type="presOf" srcId="{E9CA70EA-4351-49C3-8EA9-27BEC311C9DE}" destId="{26DB3C0C-E651-4830-9B9C-8156869CD10B}" srcOrd="0" destOrd="0" presId="urn:microsoft.com/office/officeart/2005/8/layout/vProcess5"/>
    <dgm:cxn modelId="{24B4DA1F-94B6-4E68-BFB5-4134D9FF8117}" type="presOf" srcId="{1BF3EBD2-A11B-42D5-81DE-3C8C2B754377}" destId="{DBAACDC7-F85F-4D14-BAD3-8B18CADB2FBB}" srcOrd="0" destOrd="0" presId="urn:microsoft.com/office/officeart/2005/8/layout/vProcess5"/>
    <dgm:cxn modelId="{F5C628F5-98A1-4FFC-B59E-F5CB5C0C7CA1}" type="presOf" srcId="{5032102C-9D14-4A31-959C-7A303BE66881}" destId="{4C7D848D-8681-45DB-86AB-FBF148B09019}" srcOrd="0" destOrd="0" presId="urn:microsoft.com/office/officeart/2005/8/layout/vProcess5"/>
    <dgm:cxn modelId="{AFF38C9F-E212-4A51-96EF-EC5F26E103D9}" type="presOf" srcId="{6C5A2272-DAE3-4C87-A9D1-8B9A97442D76}" destId="{29072F2A-C046-4A8C-A998-A819417164D2}" srcOrd="0" destOrd="0" presId="urn:microsoft.com/office/officeart/2005/8/layout/vProcess5"/>
    <dgm:cxn modelId="{F36B48FC-688A-40CE-9D19-563ABD4107CC}" type="presOf" srcId="{452D576B-0739-4F8C-8B1D-D301DBD26CCC}" destId="{2AFFC85D-F7BE-4F2E-B991-26685F092CAC}" srcOrd="1" destOrd="0" presId="urn:microsoft.com/office/officeart/2005/8/layout/vProcess5"/>
    <dgm:cxn modelId="{9ED253D7-9080-4182-AEA7-F2822DAEF9B9}" type="presOf" srcId="{4F5709CD-E7B3-4FCD-A16B-332CDF81FF1A}" destId="{94615A85-B56C-4CD8-A399-53F558CEC783}" srcOrd="0" destOrd="0" presId="urn:microsoft.com/office/officeart/2005/8/layout/vProcess5"/>
    <dgm:cxn modelId="{1A05DB98-6EE2-4EEA-B646-7405FF288B85}" type="presOf" srcId="{4F5709CD-E7B3-4FCD-A16B-332CDF81FF1A}" destId="{B29F3A27-6700-4970-B161-61B503E76557}" srcOrd="1" destOrd="0" presId="urn:microsoft.com/office/officeart/2005/8/layout/vProcess5"/>
    <dgm:cxn modelId="{401D4583-F465-48A9-9622-5E75673D14F7}" type="presOf" srcId="{CDFC682B-30A4-4ADC-9661-7010360FAF7C}" destId="{6183F784-B561-4704-ACAC-03F0871E0729}" srcOrd="0" destOrd="0" presId="urn:microsoft.com/office/officeart/2005/8/layout/vProcess5"/>
    <dgm:cxn modelId="{FD757EE6-B46E-4379-ADFC-8DC7F6A6C350}" type="presOf" srcId="{A3AEE289-BFB1-484A-BCD7-B38D8AFD458D}" destId="{31D77F9C-54E4-4B7F-BF1C-3A166CD012C3}" srcOrd="0" destOrd="0" presId="urn:microsoft.com/office/officeart/2005/8/layout/vProcess5"/>
    <dgm:cxn modelId="{1CD16980-D83C-4595-9DEE-FC3F3A982FDF}" type="presOf" srcId="{124C0916-6AE5-43D5-909B-514BB0B4BB3F}" destId="{A0E3BEF5-A325-4AC2-BAC4-9F1451F7040A}" srcOrd="0" destOrd="0" presId="urn:microsoft.com/office/officeart/2005/8/layout/vProcess5"/>
    <dgm:cxn modelId="{71F4666A-07EA-415E-8D16-CCA2D404F6C0}" type="presParOf" srcId="{28A5C705-4016-410E-862B-8952C3289FC8}" destId="{F59F0607-A8AD-43FA-A91D-DCE0703A2E00}" srcOrd="0" destOrd="0" presId="urn:microsoft.com/office/officeart/2005/8/layout/vProcess5"/>
    <dgm:cxn modelId="{9190479E-F70F-4515-8F60-9B72DD22CE0E}" type="presParOf" srcId="{28A5C705-4016-410E-862B-8952C3289FC8}" destId="{94615A85-B56C-4CD8-A399-53F558CEC783}" srcOrd="1" destOrd="0" presId="urn:microsoft.com/office/officeart/2005/8/layout/vProcess5"/>
    <dgm:cxn modelId="{3D6758B1-B497-4A3A-8670-07F8CB7F9339}" type="presParOf" srcId="{28A5C705-4016-410E-862B-8952C3289FC8}" destId="{A0E3BEF5-A325-4AC2-BAC4-9F1451F7040A}" srcOrd="2" destOrd="0" presId="urn:microsoft.com/office/officeart/2005/8/layout/vProcess5"/>
    <dgm:cxn modelId="{8F43CBA1-064E-4559-900F-812B7CFAF095}" type="presParOf" srcId="{28A5C705-4016-410E-862B-8952C3289FC8}" destId="{26DB3C0C-E651-4830-9B9C-8156869CD10B}" srcOrd="3" destOrd="0" presId="urn:microsoft.com/office/officeart/2005/8/layout/vProcess5"/>
    <dgm:cxn modelId="{B3377DA7-2179-4E8C-A526-D79D29DC3E66}" type="presParOf" srcId="{28A5C705-4016-410E-862B-8952C3289FC8}" destId="{6183F784-B561-4704-ACAC-03F0871E0729}" srcOrd="4" destOrd="0" presId="urn:microsoft.com/office/officeart/2005/8/layout/vProcess5"/>
    <dgm:cxn modelId="{235B7220-AD03-4C6A-91B2-6A6CA1AE507A}" type="presParOf" srcId="{28A5C705-4016-410E-862B-8952C3289FC8}" destId="{CFEB7B68-E853-4FAC-AC76-0C52CBE33096}" srcOrd="5" destOrd="0" presId="urn:microsoft.com/office/officeart/2005/8/layout/vProcess5"/>
    <dgm:cxn modelId="{59EA7F29-A2A1-4DE9-A026-D9EEC3F0DE7B}" type="presParOf" srcId="{28A5C705-4016-410E-862B-8952C3289FC8}" destId="{31D77F9C-54E4-4B7F-BF1C-3A166CD012C3}" srcOrd="6" destOrd="0" presId="urn:microsoft.com/office/officeart/2005/8/layout/vProcess5"/>
    <dgm:cxn modelId="{A5D7C5B9-942D-40F1-8EF8-1B8DA8AC23F9}" type="presParOf" srcId="{28A5C705-4016-410E-862B-8952C3289FC8}" destId="{4C7D848D-8681-45DB-86AB-FBF148B09019}" srcOrd="7" destOrd="0" presId="urn:microsoft.com/office/officeart/2005/8/layout/vProcess5"/>
    <dgm:cxn modelId="{9043CFA0-446D-46C4-B6CC-9BAD30F0935C}" type="presParOf" srcId="{28A5C705-4016-410E-862B-8952C3289FC8}" destId="{29072F2A-C046-4A8C-A998-A819417164D2}" srcOrd="8" destOrd="0" presId="urn:microsoft.com/office/officeart/2005/8/layout/vProcess5"/>
    <dgm:cxn modelId="{2DEFE529-63A6-4B01-908C-516512102590}" type="presParOf" srcId="{28A5C705-4016-410E-862B-8952C3289FC8}" destId="{DBAACDC7-F85F-4D14-BAD3-8B18CADB2FBB}" srcOrd="9" destOrd="0" presId="urn:microsoft.com/office/officeart/2005/8/layout/vProcess5"/>
    <dgm:cxn modelId="{F1D1662E-6F30-4615-90E8-7D00F313CF94}" type="presParOf" srcId="{28A5C705-4016-410E-862B-8952C3289FC8}" destId="{B29F3A27-6700-4970-B161-61B503E76557}" srcOrd="10" destOrd="0" presId="urn:microsoft.com/office/officeart/2005/8/layout/vProcess5"/>
    <dgm:cxn modelId="{0C54C9A0-2C39-4A5D-A699-C1EEB0461DDC}" type="presParOf" srcId="{28A5C705-4016-410E-862B-8952C3289FC8}" destId="{B8E09A4D-521A-42E1-BCDC-8F854A47E7F3}" srcOrd="11" destOrd="0" presId="urn:microsoft.com/office/officeart/2005/8/layout/vProcess5"/>
    <dgm:cxn modelId="{6A59DD2D-3FE4-4A56-B345-2F285F35F65B}" type="presParOf" srcId="{28A5C705-4016-410E-862B-8952C3289FC8}" destId="{ED74FB00-E7D8-4E50-A2E7-D6A4DC848434}" srcOrd="12" destOrd="0" presId="urn:microsoft.com/office/officeart/2005/8/layout/vProcess5"/>
    <dgm:cxn modelId="{E5F13A39-8B1A-435A-B1C1-BB08DD399AF0}" type="presParOf" srcId="{28A5C705-4016-410E-862B-8952C3289FC8}" destId="{F34FEAB8-E327-4504-803C-B3DEBABC289A}" srcOrd="13" destOrd="0" presId="urn:microsoft.com/office/officeart/2005/8/layout/vProcess5"/>
    <dgm:cxn modelId="{27292E8F-F490-4BA2-8A02-621F8898563D}" type="presParOf" srcId="{28A5C705-4016-410E-862B-8952C3289FC8}" destId="{2AFFC85D-F7BE-4F2E-B991-26685F092C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91AC-3FD9-41A2-AAE8-CF4B3C0D3DDA}">
      <dsp:nvSpPr>
        <dsp:cNvPr id="0" name=""/>
        <dsp:cNvSpPr/>
      </dsp:nvSpPr>
      <dsp:spPr>
        <a:xfrm>
          <a:off x="0" y="43150"/>
          <a:ext cx="6096000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Maiandra GD" pitchFamily="34" charset="0"/>
              <a:ea typeface="Times New Roman"/>
              <a:cs typeface="Times New Roman"/>
            </a:rPr>
            <a:t>Bienvenida </a:t>
          </a:r>
          <a:r>
            <a:rPr lang="es-CO" sz="1600" b="0" kern="1200" baseline="0" dirty="0" smtClean="0">
              <a:latin typeface="Maiandra GD" pitchFamily="34" charset="0"/>
              <a:ea typeface="Times New Roman"/>
              <a:cs typeface="Times New Roman"/>
            </a:rPr>
            <a:t> recomendaciones y Metodología para el trabajo presencial</a:t>
          </a:r>
          <a:endParaRPr lang="es-CO" sz="1600" kern="1200" dirty="0"/>
        </a:p>
      </dsp:txBody>
      <dsp:txXfrm>
        <a:off x="31070" y="74220"/>
        <a:ext cx="6033860" cy="574340"/>
      </dsp:txXfrm>
    </dsp:sp>
    <dsp:sp modelId="{997E366A-C9C3-48C3-9849-EAF6030B1834}">
      <dsp:nvSpPr>
        <dsp:cNvPr id="0" name=""/>
        <dsp:cNvSpPr/>
      </dsp:nvSpPr>
      <dsp:spPr>
        <a:xfrm>
          <a:off x="0" y="725710"/>
          <a:ext cx="6096000" cy="636480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Maiandra GD" pitchFamily="34" charset="0"/>
              <a:ea typeface="Times New Roman"/>
              <a:cs typeface="Times New Roman"/>
            </a:rPr>
            <a:t>Retroalimentación</a:t>
          </a:r>
          <a:r>
            <a:rPr lang="es-CO" sz="1600" b="0" kern="1200" baseline="0" dirty="0" smtClean="0">
              <a:latin typeface="Maiandra GD" pitchFamily="34" charset="0"/>
              <a:ea typeface="Times New Roman"/>
              <a:cs typeface="Times New Roman"/>
            </a:rPr>
            <a:t> sesión Número uno</a:t>
          </a:r>
          <a:endParaRPr lang="es-CO" sz="1600" kern="1200" dirty="0"/>
        </a:p>
      </dsp:txBody>
      <dsp:txXfrm>
        <a:off x="31070" y="756780"/>
        <a:ext cx="6033860" cy="574340"/>
      </dsp:txXfrm>
    </dsp:sp>
    <dsp:sp modelId="{209269B2-458D-4C36-8932-42F6F527F9E3}">
      <dsp:nvSpPr>
        <dsp:cNvPr id="0" name=""/>
        <dsp:cNvSpPr/>
      </dsp:nvSpPr>
      <dsp:spPr>
        <a:xfrm>
          <a:off x="0" y="1408270"/>
          <a:ext cx="6096000" cy="636480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err="1" smtClean="0">
              <a:latin typeface="Maiandra GD" pitchFamily="34" charset="0"/>
              <a:ea typeface="Times New Roman"/>
              <a:cs typeface="Times New Roman"/>
            </a:rPr>
            <a:t>Estudi@ndo</a:t>
          </a:r>
          <a:r>
            <a:rPr lang="es-CO" sz="1600" b="0" kern="1200" smtClean="0">
              <a:latin typeface="Maiandra GD" pitchFamily="34" charset="0"/>
              <a:ea typeface="Times New Roman"/>
              <a:cs typeface="Times New Roman"/>
            </a:rPr>
            <a:t> y @prendiendo : web 2.0 y Clasificación</a:t>
          </a:r>
          <a:endParaRPr lang="es-CO" sz="1600" kern="1200" dirty="0"/>
        </a:p>
      </dsp:txBody>
      <dsp:txXfrm>
        <a:off x="31070" y="1439340"/>
        <a:ext cx="6033860" cy="574340"/>
      </dsp:txXfrm>
    </dsp:sp>
    <dsp:sp modelId="{603E4CE8-835D-4B61-9899-599E0C0722C1}">
      <dsp:nvSpPr>
        <dsp:cNvPr id="0" name=""/>
        <dsp:cNvSpPr/>
      </dsp:nvSpPr>
      <dsp:spPr>
        <a:xfrm>
          <a:off x="0" y="2090830"/>
          <a:ext cx="6096000" cy="636480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smtClean="0">
              <a:latin typeface="Maiandra GD" pitchFamily="34" charset="0"/>
              <a:ea typeface="Times New Roman"/>
              <a:cs typeface="Times New Roman"/>
            </a:rPr>
            <a:t>Pr@ctica</a:t>
          </a:r>
          <a:r>
            <a:rPr lang="es-CO" sz="1600" b="0" kern="1200" baseline="0" smtClean="0">
              <a:latin typeface="Maiandra GD" pitchFamily="34" charset="0"/>
              <a:ea typeface="Times New Roman"/>
              <a:cs typeface="Times New Roman"/>
            </a:rPr>
            <a:t> Docente</a:t>
          </a:r>
          <a:r>
            <a:rPr lang="es-CO" sz="1600" b="0" kern="1200" smtClean="0">
              <a:latin typeface="Maiandra GD" pitchFamily="34" charset="0"/>
              <a:ea typeface="Times New Roman"/>
              <a:cs typeface="Times New Roman"/>
            </a:rPr>
            <a:t>:  Mapas mentales y Marcadores Social</a:t>
          </a:r>
          <a:endParaRPr lang="es-CO" sz="1600" kern="1200" dirty="0"/>
        </a:p>
      </dsp:txBody>
      <dsp:txXfrm>
        <a:off x="31070" y="2121900"/>
        <a:ext cx="6033860" cy="574340"/>
      </dsp:txXfrm>
    </dsp:sp>
    <dsp:sp modelId="{23D15AC6-8A5D-4A3F-A709-3DF895D4EA29}">
      <dsp:nvSpPr>
        <dsp:cNvPr id="0" name=""/>
        <dsp:cNvSpPr/>
      </dsp:nvSpPr>
      <dsp:spPr>
        <a:xfrm>
          <a:off x="0" y="2773390"/>
          <a:ext cx="6096000" cy="636480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smtClean="0">
              <a:latin typeface="Maiandra GD" pitchFamily="34" charset="0"/>
              <a:ea typeface="Times New Roman"/>
              <a:cs typeface="Times New Roman"/>
            </a:rPr>
            <a:t>Estudi@ndo y @prendiendo: Portales</a:t>
          </a:r>
          <a:r>
            <a:rPr lang="es-CO" sz="1600" b="0" kern="1200" baseline="0" smtClean="0">
              <a:latin typeface="Maiandra GD" pitchFamily="34" charset="0"/>
              <a:ea typeface="Times New Roman"/>
              <a:cs typeface="Times New Roman"/>
            </a:rPr>
            <a:t> Educativos- Portal Educativo  Colombia aprende</a:t>
          </a:r>
          <a:endParaRPr lang="es-CO" sz="1600" kern="1200" dirty="0"/>
        </a:p>
      </dsp:txBody>
      <dsp:txXfrm>
        <a:off x="31070" y="2804460"/>
        <a:ext cx="6033860" cy="574340"/>
      </dsp:txXfrm>
    </dsp:sp>
    <dsp:sp modelId="{9D8A65F1-9663-4561-882E-E246920728A4}">
      <dsp:nvSpPr>
        <dsp:cNvPr id="0" name=""/>
        <dsp:cNvSpPr/>
      </dsp:nvSpPr>
      <dsp:spPr>
        <a:xfrm>
          <a:off x="0" y="3455950"/>
          <a:ext cx="6096000" cy="636480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smtClean="0">
              <a:latin typeface="Maiandra GD" pitchFamily="34" charset="0"/>
              <a:ea typeface="Times New Roman"/>
              <a:cs typeface="Times New Roman"/>
            </a:rPr>
            <a:t>Pr@ctica</a:t>
          </a:r>
          <a:r>
            <a:rPr lang="es-CO" sz="1600" b="0" kern="1200" baseline="0" smtClean="0">
              <a:latin typeface="Maiandra GD" pitchFamily="34" charset="0"/>
              <a:ea typeface="Times New Roman"/>
              <a:cs typeface="Times New Roman"/>
            </a:rPr>
            <a:t> Docente</a:t>
          </a:r>
          <a:r>
            <a:rPr lang="es-CO" sz="1600" b="0" kern="1200" smtClean="0">
              <a:latin typeface="Maiandra GD" pitchFamily="34" charset="0"/>
              <a:ea typeface="Times New Roman"/>
              <a:cs typeface="Times New Roman"/>
            </a:rPr>
            <a:t>: </a:t>
          </a:r>
          <a:r>
            <a:rPr lang="es-CO" sz="1600" b="0" kern="1200" baseline="0" smtClean="0">
              <a:latin typeface="Maiandra GD" pitchFamily="34" charset="0"/>
              <a:ea typeface="Times New Roman"/>
              <a:cs typeface="Times New Roman"/>
            </a:rPr>
            <a:t> Exploración de Portales Educativos. Documento en Google docs.</a:t>
          </a:r>
          <a:endParaRPr lang="es-CO" sz="1600" kern="1200" dirty="0"/>
        </a:p>
      </dsp:txBody>
      <dsp:txXfrm>
        <a:off x="31070" y="3487020"/>
        <a:ext cx="6033860" cy="574340"/>
      </dsp:txXfrm>
    </dsp:sp>
    <dsp:sp modelId="{72DBA7DA-E726-4A15-89D3-0B9C5BAC4472}">
      <dsp:nvSpPr>
        <dsp:cNvPr id="0" name=""/>
        <dsp:cNvSpPr/>
      </dsp:nvSpPr>
      <dsp:spPr>
        <a:xfrm>
          <a:off x="0" y="4138511"/>
          <a:ext cx="6096000" cy="636480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baseline="0" smtClean="0">
              <a:latin typeface="Maiandra GD" pitchFamily="34" charset="0"/>
              <a:ea typeface="Times New Roman"/>
              <a:cs typeface="Times New Roman"/>
            </a:rPr>
            <a:t>Rec@pitulemos: Evaluación de un Portal Educativo.</a:t>
          </a:r>
          <a:endParaRPr lang="es-CO" sz="1600" kern="1200" dirty="0"/>
        </a:p>
      </dsp:txBody>
      <dsp:txXfrm>
        <a:off x="31070" y="4169581"/>
        <a:ext cx="6033860" cy="574340"/>
      </dsp:txXfrm>
    </dsp:sp>
    <dsp:sp modelId="{F6850791-D2D0-4E2B-BD12-10AD55E9B76C}">
      <dsp:nvSpPr>
        <dsp:cNvPr id="0" name=""/>
        <dsp:cNvSpPr/>
      </dsp:nvSpPr>
      <dsp:spPr>
        <a:xfrm>
          <a:off x="0" y="4821071"/>
          <a:ext cx="6096000" cy="6364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latin typeface="Maiandra GD" pitchFamily="34" charset="0"/>
              <a:ea typeface="Times New Roman"/>
              <a:cs typeface="Times New Roman"/>
            </a:rPr>
            <a:t>Asign@ciones:  Planeación</a:t>
          </a:r>
          <a:r>
            <a:rPr lang="es-CO" sz="1600" b="0" kern="1200" baseline="0" dirty="0" smtClean="0">
              <a:latin typeface="Maiandra GD" pitchFamily="34" charset="0"/>
              <a:ea typeface="Times New Roman"/>
              <a:cs typeface="Times New Roman"/>
            </a:rPr>
            <a:t> y Creación de una Aula Virtual de Aprendizaje</a:t>
          </a:r>
          <a:endParaRPr lang="es-CO" sz="1600" kern="1200" dirty="0"/>
        </a:p>
      </dsp:txBody>
      <dsp:txXfrm>
        <a:off x="31070" y="4852141"/>
        <a:ext cx="603386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8A2C3B-8641-4AE3-A5CD-3F7C9C76403F}" type="datetimeFigureOut">
              <a:rPr lang="es-ES"/>
              <a:pPr>
                <a:defRPr/>
              </a:pPr>
              <a:t>24/05/2014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61C7AF-C16E-4FAC-83A6-3F07C9E7C7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019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1C7AF-C16E-4FAC-83A6-3F07C9E7C78A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5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lantilla 3.jpg"/>
          <p:cNvPicPr>
            <a:picLocks noChangeAspect="1"/>
          </p:cNvPicPr>
          <p:nvPr/>
        </p:nvPicPr>
        <p:blipFill>
          <a:blip r:embed="rId2" cstate="print"/>
          <a:srcRect l="16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0D8B-C14A-4C4D-828C-323E55453FB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80C9-F505-49E3-A481-C07E0E67A7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8FDA-3F96-4CAD-B50D-E84733849A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lantilla 3.jpg"/>
          <p:cNvPicPr>
            <a:picLocks noChangeAspect="1"/>
          </p:cNvPicPr>
          <p:nvPr/>
        </p:nvPicPr>
        <p:blipFill>
          <a:blip r:embed="rId2" cstate="print"/>
          <a:srcRect l="16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6A74-EB2A-469A-AA99-DC70A0FA4E1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40FD-E4EE-4E65-825C-C9E1C61674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7CCF-A0BC-43C2-BE30-FF1C3A86BA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E367-8418-497E-B16F-471A1244F56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F250-A0EB-4280-A307-ECE70DDA519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D763-0C85-4DF5-AB2A-68F1B4E0B8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9333E-C34F-4C68-9304-75C0733766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757A-F29A-4C73-8501-B6716E883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3847D0-E081-45A3-B206-C3BF5FE63B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Lfao-ni57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dacademica.edu.co/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www.medellin.edu.co/sites/Educativo/Paginas/inicio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teka.org/" TargetMode="External"/><Relationship Id="rId5" Type="http://schemas.openxmlformats.org/officeDocument/2006/relationships/hyperlink" Target="http://www.educared/" TargetMode="External"/><Relationship Id="rId4" Type="http://schemas.openxmlformats.org/officeDocument/2006/relationships/hyperlink" Target="http://www.relpe.org/" TargetMode="External"/><Relationship Id="rId9" Type="http://schemas.openxmlformats.org/officeDocument/2006/relationships/hyperlink" Target="http://www1.cundinamarca.gov.co/gobernacion/Default.aspx?alias=www1.cundinamarca.gov.co/gobernacion/educacio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google.com/forms/d/1Wkd6-2vt8B_oreVYv4by5U9iw9KdocRc5F6erux3nGo/viewfor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ic-m2-cadiz-jm.wikispaces.com/Clasificaci%C3%B3n+de+las+herramientas+web+2.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co/url?sa=i&amp;source=images&amp;cd=&amp;cad=rja&amp;uact=8&amp;docid=ZC3Kzcz1fAcfEM&amp;tbnid=JYQLqT_b6rr6TM:&amp;ved=0CAgQjRw&amp;url=http://bebose.wordpress.com/tag/software-libre/&amp;ei=0LiAU4WMJfKpsQTH2IDwDQ&amp;psig=AFQjCNEY5iylmNCetWkuTPEWjpQQrBcMQA&amp;ust=14010312486785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ound.org/searchText.php" TargetMode="External"/><Relationship Id="rId3" Type="http://schemas.openxmlformats.org/officeDocument/2006/relationships/hyperlink" Target="http://video.google.com/" TargetMode="External"/><Relationship Id="rId7" Type="http://schemas.openxmlformats.org/officeDocument/2006/relationships/hyperlink" Target="http://www.scribd.com/" TargetMode="External"/><Relationship Id="rId12" Type="http://schemas.microsoft.com/office/2007/relationships/hdphoto" Target="../media/hdphoto1.wdp"/><Relationship Id="rId2" Type="http://schemas.openxmlformats.org/officeDocument/2006/relationships/hyperlink" Target="http://www.youtube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slideshare.net/" TargetMode="External"/><Relationship Id="rId10" Type="http://schemas.openxmlformats.org/officeDocument/2006/relationships/hyperlink" Target="http://soundcloud.com/" TargetMode="External"/><Relationship Id="rId4" Type="http://schemas.openxmlformats.org/officeDocument/2006/relationships/hyperlink" Target="http://vimeo.com/" TargetMode="External"/><Relationship Id="rId9" Type="http://schemas.openxmlformats.org/officeDocument/2006/relationships/hyperlink" Target="http://www.findsound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onfruit.com/" TargetMode="External"/><Relationship Id="rId3" Type="http://schemas.openxmlformats.org/officeDocument/2006/relationships/hyperlink" Target="http://es.wordpress.com/" TargetMode="External"/><Relationship Id="rId7" Type="http://schemas.openxmlformats.org/officeDocument/2006/relationships/hyperlink" Target="http://sites.google.com/" TargetMode="External"/><Relationship Id="rId2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eebly.com/languages/es/" TargetMode="External"/><Relationship Id="rId11" Type="http://schemas.microsoft.com/office/2007/relationships/hdphoto" Target="../media/hdphoto1.wdp"/><Relationship Id="rId5" Type="http://schemas.openxmlformats.org/officeDocument/2006/relationships/hyperlink" Target="http://es.wikia.com/wiki/Wikia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wikispaces.com/" TargetMode="External"/><Relationship Id="rId9" Type="http://schemas.openxmlformats.org/officeDocument/2006/relationships/hyperlink" Target="http://es.wix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5eU06-m6-wI&amp;list=HL1375655740&amp;feature=mh_lol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lideshare.net/annags/94-aplicaciones-educativas-20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time.com/es/mapas-mentales/" TargetMode="External"/><Relationship Id="rId2" Type="http://schemas.openxmlformats.org/officeDocument/2006/relationships/hyperlink" Target="https://bubbl.u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pearltrees.com/waltherbeltranardila/diagramas-conceptuales/id50366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ib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714752"/>
            <a:ext cx="1714512" cy="150019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1175" y="357166"/>
            <a:ext cx="6116775" cy="32861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Wingdings 2"/>
              <a:buNone/>
              <a:defRPr/>
            </a:pP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Programa de capacitación a colaboradores</a:t>
            </a:r>
          </a:p>
          <a:p>
            <a:pPr marL="0" indent="0" algn="ctr">
              <a:spcBef>
                <a:spcPct val="0"/>
              </a:spcBef>
              <a:buFont typeface="Wingdings 2"/>
              <a:buNone/>
              <a:defRPr/>
            </a:pPr>
            <a:endParaRPr lang="es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Wingdings 2"/>
              <a:buNone/>
              <a:defRPr/>
            </a:pP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Segunda sesión</a:t>
            </a:r>
          </a:p>
          <a:p>
            <a:pPr marL="0" indent="0" algn="ctr">
              <a:spcBef>
                <a:spcPct val="0"/>
              </a:spcBef>
              <a:buFont typeface="Wingdings 2"/>
              <a:buNone/>
              <a:defRPr/>
            </a:pPr>
            <a:endParaRPr lang="es-E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 typeface="Wingdings 2"/>
              <a:buNone/>
              <a:defRPr/>
            </a:pP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Herramientas de la web 2.0. Marcadores sociales y  Portales Educativos </a:t>
            </a:r>
          </a:p>
          <a:p>
            <a:pPr marL="0" indent="0" algn="ctr">
              <a:spcBef>
                <a:spcPct val="0"/>
              </a:spcBef>
              <a:buFont typeface="Wingdings 2"/>
              <a:buNone/>
              <a:defRPr/>
            </a:pPr>
            <a:endParaRPr lang="es-E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7171" name="3 CuadroTexto"/>
          <p:cNvSpPr txBox="1">
            <a:spLocks noChangeArrowheads="1"/>
          </p:cNvSpPr>
          <p:nvPr/>
        </p:nvSpPr>
        <p:spPr bwMode="auto">
          <a:xfrm>
            <a:off x="2786050" y="5500702"/>
            <a:ext cx="5857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Propuesta de </a:t>
            </a: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Formación </a:t>
            </a:r>
            <a:r>
              <a:rPr lang="es-ES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D</a:t>
            </a: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ocente </a:t>
            </a:r>
            <a:r>
              <a:rPr lang="es-ES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Red de Tecnología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192580" y="5102880"/>
            <a:ext cx="4451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Nivel de Profundización</a:t>
            </a:r>
            <a:endParaRPr lang="es-CO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29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8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Usar  un servicio de gestión de marcadores sociales en Web, para  almacenar sitios y compartirlos con otros usuarios</a:t>
            </a:r>
            <a:r>
              <a:rPr lang="es-CO" sz="28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. (Se sugiere usar www.delicious.com=</a:t>
            </a:r>
          </a:p>
          <a:p>
            <a:pPr marL="0" indent="0" algn="just">
              <a:buNone/>
            </a:pPr>
            <a:endParaRPr lang="es-CO" sz="2800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s-CO" sz="2800" dirty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endParaRPr lang="es-CO" dirty="0"/>
          </a:p>
        </p:txBody>
      </p:sp>
      <p:pic>
        <p:nvPicPr>
          <p:cNvPr id="5" name="4 Imagen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580575" cy="25805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0991783">
            <a:off x="3779911" y="5387924"/>
            <a:ext cx="207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Video Tutorial de delicious</a:t>
            </a:r>
            <a:endParaRPr lang="es-CO" sz="1400" b="1" dirty="0"/>
          </a:p>
        </p:txBody>
      </p:sp>
      <p:sp>
        <p:nvSpPr>
          <p:cNvPr id="7" name="6 Rectángulo"/>
          <p:cNvSpPr/>
          <p:nvPr/>
        </p:nvSpPr>
        <p:spPr>
          <a:xfrm>
            <a:off x="85844" y="71414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Pr@ctica Docente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44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7772400" cy="1470025"/>
          </a:xfrm>
        </p:spPr>
        <p:txBody>
          <a:bodyPr/>
          <a:lstStyle/>
          <a:p>
            <a:r>
              <a:rPr lang="es-CO" sz="28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Qué son los portales Educativos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416824" cy="1752600"/>
          </a:xfrm>
        </p:spPr>
        <p:txBody>
          <a:bodyPr/>
          <a:lstStyle/>
          <a:p>
            <a:pPr algn="just"/>
            <a:r>
              <a:rPr lang="es-CO" sz="20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s-CO" sz="2000" dirty="0" smtClean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os </a:t>
            </a:r>
            <a:r>
              <a:rPr lang="es-CO" sz="20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portales educativos son espacios Web destinados a los miembros de la comunidad educativa (profesores, alumnos, gestores de centros y familias), que ofrecen múltiples servicios que pueden ser de su interés: información educativa en general, instrumentos para la búsqueda de datos específicos, recursos didácticos, herramientas para la comunicación interpersonal, formación, asesoramiento, entretenimiento…</a:t>
            </a:r>
          </a:p>
          <a:p>
            <a:pPr algn="just"/>
            <a:endParaRPr lang="es-CO" sz="2000" dirty="0" smtClean="0">
              <a:solidFill>
                <a:schemeClr val="tx1"/>
              </a:solidFill>
            </a:endParaRPr>
          </a:p>
          <a:p>
            <a:pPr algn="just"/>
            <a:endParaRPr lang="es-CO" sz="2000" dirty="0" smtClean="0">
              <a:solidFill>
                <a:schemeClr val="tx1"/>
              </a:solidFill>
            </a:endParaRPr>
          </a:p>
          <a:p>
            <a:pPr algn="just"/>
            <a:r>
              <a:rPr lang="es-CO" sz="1200" dirty="0" smtClean="0">
                <a:solidFill>
                  <a:schemeClr val="tx1"/>
                </a:solidFill>
              </a:rPr>
              <a:t>TOMADO DE:</a:t>
            </a:r>
            <a:endParaRPr lang="es-CO" sz="1200" dirty="0">
              <a:solidFill>
                <a:schemeClr val="tx1"/>
              </a:solidFill>
            </a:endParaRPr>
          </a:p>
          <a:p>
            <a:pPr algn="just"/>
            <a:r>
              <a:rPr lang="es-CO" sz="1200" dirty="0">
                <a:solidFill>
                  <a:schemeClr val="tx1"/>
                </a:solidFill>
              </a:rPr>
              <a:t>http://www.medellin.edu.co/sites/Educativo/Directivos/Noticias/Paginas/ED11_AE_PortalesEducativos.aspx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-540568" y="12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Estudi@ndo y @prendiendo</a:t>
            </a:r>
            <a:endParaRPr kumimoji="0" lang="es-CO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49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pPr lvl="0"/>
            <a: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Los portales educativos ofrecen posibilidades</a:t>
            </a:r>
            <a:b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</a:br>
            <a: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 para el fortalecimiento Pedagógico </a:t>
            </a:r>
            <a:b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</a:br>
            <a: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a través  de la publicación de </a:t>
            </a:r>
            <a:b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</a:br>
            <a:r>
              <a:rPr lang="es-ES" sz="4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recursos y documentos específicos.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/>
            </a:r>
            <a:br>
              <a:rPr lang="es-ES" sz="4000" dirty="0">
                <a:latin typeface="Arial" pitchFamily="34" charset="0"/>
                <a:cs typeface="Arial" pitchFamily="34" charset="0"/>
              </a:rPr>
            </a:b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5107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Portal educativo Colombiano</a:t>
            </a:r>
          </a:p>
          <a:p>
            <a:pPr algn="ctr"/>
            <a:r>
              <a:rPr lang="es-E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Colombia Aprende</a:t>
            </a:r>
            <a:endParaRPr lang="es-E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5688632" cy="5282255"/>
          </a:xfrm>
        </p:spPr>
      </p:pic>
      <p:sp>
        <p:nvSpPr>
          <p:cNvPr id="5" name="4 Rectángulo"/>
          <p:cNvSpPr/>
          <p:nvPr/>
        </p:nvSpPr>
        <p:spPr>
          <a:xfrm>
            <a:off x="1419548" y="52719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latin typeface="Maiandra GD" pitchFamily="34" charset="0"/>
                <a:cs typeface="Arial" pitchFamily="34" charset="0"/>
              </a:rPr>
              <a:t>¿</a:t>
            </a:r>
            <a:r>
              <a:rPr lang="es-ES" dirty="0">
                <a:latin typeface="Maiandra GD" pitchFamily="34" charset="0"/>
                <a:cs typeface="Arial" pitchFamily="34" charset="0"/>
              </a:rPr>
              <a:t>C</a:t>
            </a:r>
            <a:r>
              <a:rPr lang="es-ES" dirty="0" smtClean="0">
                <a:latin typeface="Maiandra GD" pitchFamily="34" charset="0"/>
                <a:cs typeface="Arial" pitchFamily="34" charset="0"/>
              </a:rPr>
              <a:t>omo acceder </a:t>
            </a:r>
            <a:r>
              <a:rPr lang="es-ES" dirty="0">
                <a:latin typeface="Maiandra GD" pitchFamily="34" charset="0"/>
                <a:cs typeface="Arial" pitchFamily="34" charset="0"/>
              </a:rPr>
              <a:t>a los Recursos Digitales del Portal?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5536" y="24148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  <a:latin typeface="Maiandra GD" pitchFamily="34" charset="0"/>
                <a:cs typeface="Arial" pitchFamily="34" charset="0"/>
              </a:rPr>
              <a:t>Explorar…….</a:t>
            </a:r>
          </a:p>
        </p:txBody>
      </p:sp>
    </p:spTree>
    <p:extLst>
      <p:ext uri="{BB962C8B-B14F-4D97-AF65-F5344CB8AC3E}">
        <p14:creationId xmlns:p14="http://schemas.microsoft.com/office/powerpoint/2010/main" val="39956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4024"/>
            <a:ext cx="5149774" cy="535408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187624" y="157826"/>
            <a:ext cx="401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 smtClean="0">
                <a:latin typeface="Maiandra GD" pitchFamily="34" charset="0"/>
                <a:cs typeface="Arial" pitchFamily="34" charset="0"/>
              </a:rPr>
              <a:t>Colección de Productos Destacados….</a:t>
            </a:r>
            <a:endParaRPr lang="es-ES" dirty="0"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5026339" cy="522575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62853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3200" dirty="0" smtClean="0">
                <a:latin typeface="Maiandra GD" pitchFamily="34" charset="0"/>
                <a:cs typeface="Arial" pitchFamily="34" charset="0"/>
              </a:rPr>
              <a:t> </a:t>
            </a:r>
            <a:r>
              <a:rPr lang="es-ES" sz="3200" dirty="0" err="1" smtClean="0">
                <a:latin typeface="Maiandra GD" pitchFamily="34" charset="0"/>
                <a:cs typeface="Arial" pitchFamily="34" charset="0"/>
              </a:rPr>
              <a:t>Skoool</a:t>
            </a:r>
            <a:r>
              <a:rPr lang="es-ES" sz="3200" dirty="0" smtClean="0">
                <a:latin typeface="Maiandra GD" pitchFamily="34" charset="0"/>
                <a:cs typeface="Arial" pitchFamily="34" charset="0"/>
              </a:rPr>
              <a:t> Colombia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96136" y="1412776"/>
            <a:ext cx="3383012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CO" dirty="0">
                <a:solidFill>
                  <a:schemeClr val="tx1"/>
                </a:solidFill>
                <a:latin typeface="Maiandra GD" pitchFamily="34" charset="0"/>
                <a:cs typeface="Arial" pitchFamily="34" charset="0"/>
              </a:rPr>
              <a:t>INGRESAR POR:</a:t>
            </a:r>
          </a:p>
          <a:p>
            <a:pPr>
              <a:spcBef>
                <a:spcPts val="0"/>
              </a:spcBef>
            </a:pPr>
            <a:r>
              <a:rPr lang="es-CO" dirty="0">
                <a:solidFill>
                  <a:schemeClr val="tx1"/>
                </a:solidFill>
                <a:latin typeface="Maiandra GD" pitchFamily="34" charset="0"/>
                <a:cs typeface="Arial" pitchFamily="34" charset="0"/>
              </a:rPr>
              <a:t>Productos</a:t>
            </a:r>
          </a:p>
          <a:p>
            <a:pPr>
              <a:spcBef>
                <a:spcPts val="0"/>
              </a:spcBef>
            </a:pPr>
            <a:endParaRPr lang="es-CO" dirty="0">
              <a:solidFill>
                <a:schemeClr val="tx1"/>
              </a:solidFill>
              <a:latin typeface="Maiandra GD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CO" dirty="0">
                <a:solidFill>
                  <a:schemeClr val="tx1"/>
                </a:solidFill>
                <a:latin typeface="Maiandra GD" pitchFamily="34" charset="0"/>
                <a:cs typeface="Arial" pitchFamily="34" charset="0"/>
              </a:rPr>
              <a:t>Colección de Contenidos</a:t>
            </a:r>
          </a:p>
          <a:p>
            <a:pPr>
              <a:spcBef>
                <a:spcPts val="0"/>
              </a:spcBef>
            </a:pPr>
            <a:endParaRPr lang="es-CO" dirty="0">
              <a:solidFill>
                <a:schemeClr val="tx1"/>
              </a:solidFill>
              <a:latin typeface="Maiandra GD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CO" dirty="0">
                <a:solidFill>
                  <a:schemeClr val="tx1"/>
                </a:solidFill>
                <a:latin typeface="Maiandra GD" pitchFamily="34" charset="0"/>
                <a:cs typeface="Arial" pitchFamily="34" charset="0"/>
              </a:rPr>
              <a:t>Mediateca Docentes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362853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3200" dirty="0" smtClean="0">
                <a:latin typeface="Maiandra GD" pitchFamily="34" charset="0"/>
                <a:cs typeface="Arial" pitchFamily="34" charset="0"/>
              </a:rPr>
              <a:t>.Contenidos interactivos para el aula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pic>
        <p:nvPicPr>
          <p:cNvPr id="5" name="4 Imagen" descr="contenidos interac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4778763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Flecha abajo"/>
          <p:cNvSpPr/>
          <p:nvPr/>
        </p:nvSpPr>
        <p:spPr>
          <a:xfrm>
            <a:off x="7236296" y="24208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>
            <a:off x="7244680" y="38310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12" y="332656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3200" dirty="0" smtClean="0">
                <a:latin typeface="Maiandra GD" pitchFamily="34" charset="0"/>
                <a:cs typeface="Arial" pitchFamily="34" charset="0"/>
              </a:rPr>
              <a:t>…Mundos de Aprendizaje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77880" y="1412776"/>
            <a:ext cx="3586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3200" dirty="0" smtClean="0">
              <a:latin typeface="Maiandra GD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47160" y="2348880"/>
            <a:ext cx="25173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z="32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Seleccione un </a:t>
            </a:r>
            <a:r>
              <a:rPr lang="es-ES" sz="3200" b="1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Mundo de Aprendizaje </a:t>
            </a:r>
            <a:r>
              <a:rPr lang="es-ES" sz="32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de acuerdo a sus intereses.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17486"/>
            <a:ext cx="5170355" cy="537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xplora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8"/>
            <a:ext cx="5500726" cy="3663484"/>
          </a:xfrm>
          <a:prstGeom prst="rect">
            <a:avLst/>
          </a:prstGeom>
        </p:spPr>
      </p:pic>
      <p:sp>
        <p:nvSpPr>
          <p:cNvPr id="6" name="5 Llamada rectangular redondeada"/>
          <p:cNvSpPr/>
          <p:nvPr/>
        </p:nvSpPr>
        <p:spPr>
          <a:xfrm>
            <a:off x="3571868" y="1857364"/>
            <a:ext cx="1857388" cy="898400"/>
          </a:xfrm>
          <a:prstGeom prst="wedgeRoundRectCallout">
            <a:avLst>
              <a:gd name="adj1" fmla="val -2794"/>
              <a:gd name="adj2" fmla="val 93967"/>
              <a:gd name="adj3" fmla="val 16667"/>
            </a:avLst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dirty="0" smtClean="0">
                <a:latin typeface="Maiandra GD" pitchFamily="34" charset="0"/>
              </a:rPr>
              <a:t>¿?</a:t>
            </a:r>
          </a:p>
          <a:p>
            <a:pPr algn="ctr"/>
            <a:endParaRPr lang="es-CO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701824"/>
            <a:ext cx="7772400" cy="1143000"/>
          </a:xfrm>
        </p:spPr>
        <p:txBody>
          <a:bodyPr/>
          <a:lstStyle/>
          <a:p>
            <a:r>
              <a:rPr lang="es-CO" sz="3200" dirty="0" smtClean="0">
                <a:latin typeface="Maiandra GD" pitchFamily="34" charset="0"/>
              </a:rPr>
              <a:t>¿Cómo explorar un portal educativo?</a:t>
            </a:r>
            <a:endParaRPr lang="es-CO" sz="3200" dirty="0">
              <a:latin typeface="Maiandra GD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-540568" y="12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Estudi@ndo y @prendiendo</a:t>
            </a:r>
            <a:endParaRPr kumimoji="0" lang="es-CO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04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5748" y="71422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Agenda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428728" y="571480"/>
          <a:ext cx="6096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2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7693214"/>
              </p:ext>
            </p:extLst>
          </p:nvPr>
        </p:nvGraphicFramePr>
        <p:xfrm>
          <a:off x="755576" y="1124744"/>
          <a:ext cx="7243168" cy="494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-514328" y="-1428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Estudi@ndo y @prendiendo</a:t>
            </a:r>
            <a:endParaRPr kumimoji="0" lang="es-CO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20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urno.jpg"/>
          <p:cNvPicPr>
            <a:picLocks noChangeAspect="1"/>
          </p:cNvPicPr>
          <p:nvPr/>
        </p:nvPicPr>
        <p:blipFill>
          <a:blip r:embed="rId3" cstate="print"/>
          <a:srcRect l="6097" r="30488"/>
          <a:stretch>
            <a:fillRect/>
          </a:stretch>
        </p:blipFill>
        <p:spPr>
          <a:xfrm>
            <a:off x="357158" y="1714488"/>
            <a:ext cx="3714776" cy="390525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-3944" y="846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>
                <a:latin typeface="Maiandra GD" pitchFamily="34" charset="0"/>
              </a:rPr>
              <a:t>Es  su turno</a:t>
            </a:r>
            <a:endParaRPr lang="es-CO" dirty="0">
              <a:latin typeface="Maiandra G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82256" y="1989138"/>
            <a:ext cx="5040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Explora los siguientes Portales Educativos</a:t>
            </a:r>
          </a:p>
          <a:p>
            <a:pPr marL="285750" indent="-285750">
              <a:buFont typeface="Wingdings" pitchFamily="2" charset="2"/>
              <a:buChar char="ü"/>
            </a:pP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  <a:hlinkClick r:id="rId4"/>
              </a:rPr>
              <a:t>http://www.relpe.org/</a:t>
            </a: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  <a:hlinkClick r:id="rId5"/>
              </a:rPr>
              <a:t>http://www.educared</a:t>
            </a: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  <a:hlinkClick r:id="rId6"/>
              </a:rPr>
              <a:t>http://www.eduteka.org/</a:t>
            </a: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  <a:hlinkClick r:id="rId7"/>
              </a:rPr>
              <a:t>http://www.medellin.edu.co/sites/Educativo/Paginas/inicio.aspx</a:t>
            </a: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  <a:hlinkClick r:id="rId8"/>
              </a:rPr>
              <a:t>http://www.redacademica.edu.co/</a:t>
            </a: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>
                <a:latin typeface="Maiandra GD" pitchFamily="34" charset="0"/>
                <a:ea typeface="Times New Roman" pitchFamily="18" charset="0"/>
                <a:cs typeface="Tahoma" pitchFamily="34" charset="0"/>
                <a:hlinkClick r:id="rId9"/>
              </a:rPr>
              <a:t>http://www1.cundinamarca.gov.co/gobernacion/Default.aspx?alias=www1.cundinamarca.gov.co/gobernacion/educacion</a:t>
            </a:r>
            <a:endParaRPr lang="es-CO" sz="2000" dirty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CO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85844" y="71414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Pr@ctica Docente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9024" y="1412776"/>
            <a:ext cx="8461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Usar un </a:t>
            </a: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  <a:ea typeface="Times New Roman" pitchFamily="18" charset="0"/>
                <a:cs typeface="Tahoma" pitchFamily="34" charset="0"/>
              </a:rPr>
              <a:t>MARCADOR SOCIAL </a:t>
            </a:r>
            <a:r>
              <a:rPr lang="es-ES" sz="2000" b="1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 (delicious.com)</a:t>
            </a: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para guardar las páginas de los Portales Educativos sugeridos.</a:t>
            </a:r>
          </a:p>
          <a:p>
            <a:pPr lvl="0"/>
            <a:endParaRPr lang="es-ES" sz="2000" dirty="0" smtClean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Explorar </a:t>
            </a:r>
            <a:r>
              <a:rPr lang="es-ES" sz="2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el contenido de </a:t>
            </a: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los </a:t>
            </a:r>
            <a:r>
              <a:rPr lang="es-ES" sz="2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portales </a:t>
            </a: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referenciados, en </a:t>
            </a:r>
            <a:r>
              <a:rPr lang="es-ES" sz="2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esa exploración </a:t>
            </a: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buscar </a:t>
            </a:r>
            <a:r>
              <a:rPr lang="es-ES" sz="2000" dirty="0">
                <a:latin typeface="Maiandra GD" pitchFamily="34" charset="0"/>
                <a:ea typeface="Times New Roman" pitchFamily="18" charset="0"/>
                <a:cs typeface="Tahoma" pitchFamily="34" charset="0"/>
              </a:rPr>
              <a:t>un recurso de su </a:t>
            </a:r>
            <a:r>
              <a:rPr lang="es-ES" sz="2000" dirty="0" smtClean="0">
                <a:latin typeface="Maiandra GD" pitchFamily="34" charset="0"/>
                <a:ea typeface="Times New Roman" pitchFamily="18" charset="0"/>
                <a:cs typeface="Tahoma" pitchFamily="34" charset="0"/>
              </a:rPr>
              <a:t>interés.</a:t>
            </a:r>
          </a:p>
          <a:p>
            <a:pPr lvl="0"/>
            <a:endParaRPr lang="es-ES" sz="2000" dirty="0" smtClean="0">
              <a:latin typeface="Maiandra GD" pitchFamily="34" charset="0"/>
              <a:ea typeface="Times New Roman" pitchFamily="18" charset="0"/>
              <a:cs typeface="Tahoma" pitchFamily="34" charset="0"/>
            </a:endParaRPr>
          </a:p>
          <a:p>
            <a:pPr lvl="1"/>
            <a:endParaRPr lang="es-ES" sz="2000" dirty="0">
              <a:latin typeface="Maiandra GD" pitchFamily="34" charset="0"/>
              <a:cs typeface="Arial" pitchFamily="34" charset="0"/>
            </a:endParaRPr>
          </a:p>
          <a:p>
            <a:pPr lvl="1"/>
            <a:endParaRPr lang="es-ES" sz="2000" dirty="0">
              <a:latin typeface="Maiandra GD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844" y="71414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Pr@ctica Docente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23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dirty="0" smtClean="0">
                <a:latin typeface="Maiandra GD" pitchFamily="34" charset="0"/>
              </a:rPr>
              <a:t>Evaluar un Portal Educativo….Dar clic en la imagen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07" y="2924944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11560" y="28572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Rec@pitulemos</a:t>
            </a:r>
            <a:endParaRPr kumimoji="0" lang="es-CO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0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6768752" cy="192338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s-CO" sz="24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s-CO" sz="2400" dirty="0" smtClean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ealizar un mapa mental o conceptual con las herramientas vistas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O" sz="2400" dirty="0" smtClean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Indagar un portal educativo e inscribirse en el.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528" y="476672"/>
            <a:ext cx="7817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Asign@ciones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</a:endParaRPr>
          </a:p>
          <a:p>
            <a:endParaRPr lang="es-CO" dirty="0"/>
          </a:p>
        </p:txBody>
      </p:sp>
      <p:pic>
        <p:nvPicPr>
          <p:cNvPr id="10242" name="Picture 2" descr="https://encrypted-tbn0.gstatic.com/images?q=tbn:ANd9GcQYHDas_ieHsTFgOUNnZ4yvH9H93vUAw7EDhppA5WbRUEGQtK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39" y="37890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nd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571612"/>
            <a:ext cx="3054356" cy="3054356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323528" y="836712"/>
            <a:ext cx="7817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Ahor@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 </a:t>
            </a:r>
            <a:r>
              <a:rPr lang="es-E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Toma la llave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7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mi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2524132" cy="2524132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28860" y="1571612"/>
            <a:ext cx="6120680" cy="3418789"/>
          </a:xfrm>
        </p:spPr>
        <p:txBody>
          <a:bodyPr/>
          <a:lstStyle/>
          <a:p>
            <a:endParaRPr lang="es-CO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 smtClean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Elaborar y publicar una cibergrafía acerca de la web 2.0</a:t>
            </a:r>
            <a:endParaRPr lang="es-CO" sz="2000" dirty="0" smtClean="0">
              <a:solidFill>
                <a:schemeClr val="tx1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 smtClean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Analizar </a:t>
            </a:r>
            <a:r>
              <a:rPr lang="es-ES_tradnl" sz="20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un portal </a:t>
            </a:r>
            <a:r>
              <a:rPr lang="es-ES_tradnl" sz="2000" dirty="0" smtClean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web educativo </a:t>
            </a:r>
            <a:r>
              <a:rPr lang="es-ES_tradnl" sz="20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en el contexto de los elementos de la web 2.0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Usar algunas Herramientas de la web 2.0: mapas mentales y Google drive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>
                <a:solidFill>
                  <a:schemeClr val="tx1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Iniciar la planeación y creación de un Aula Virtual de aprendizaje</a:t>
            </a:r>
            <a:endParaRPr lang="es-CO" sz="2000" dirty="0">
              <a:solidFill>
                <a:schemeClr val="tx1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endParaRPr lang="es-CO" sz="2000" dirty="0">
              <a:solidFill>
                <a:schemeClr val="tx1"/>
              </a:solidFill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Propósitos</a:t>
            </a:r>
            <a:endParaRPr lang="es-CO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875868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Para la sesión Presencial y No presencial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40568" y="127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Estudi@ndo y @prendiendo</a:t>
            </a:r>
            <a:endParaRPr lang="es-CO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6016" y="1196752"/>
            <a:ext cx="8229600" cy="576064"/>
          </a:xfrm>
        </p:spPr>
        <p:txBody>
          <a:bodyPr/>
          <a:lstStyle/>
          <a:p>
            <a:pPr algn="just"/>
            <a:r>
              <a:rPr lang="es-ES_tradn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Qué es </a:t>
            </a:r>
            <a:r>
              <a:rPr lang="es-ES_tradn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la                ?</a:t>
            </a:r>
            <a:endParaRPr lang="es-ES_tradn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ES_tradn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…..Aquí algunas ideas….</a:t>
            </a:r>
          </a:p>
          <a:p>
            <a:pPr marL="0" indent="0" algn="just">
              <a:buNone/>
            </a:pPr>
            <a:endParaRPr lang="es-ES_tradn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ES_tradn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C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  <a:hlinkClick r:id="rId2"/>
            </a:endParaRPr>
          </a:p>
          <a:p>
            <a:endParaRPr lang="es-ES_tradn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  <a:p>
            <a:endParaRPr lang="es-C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99592" y="2418056"/>
            <a:ext cx="7899052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  <a:latin typeface="Maiandra GD" pitchFamily="34" charset="0"/>
                <a:ea typeface="+mj-ea"/>
                <a:cs typeface="+mj-cs"/>
              </a:rPr>
              <a:t>La web 2.0 se puede definir como un conjunto de aplicaciones y herramientas,  que permiten marcar una nueva tendencia en cuanto al uso de los diferentes  servicios que se ofrecen en la red.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endParaRPr lang="es-CO" dirty="0">
              <a:solidFill>
                <a:srgbClr val="002060"/>
              </a:solidFill>
              <a:latin typeface="Maiandra GD" pitchFamily="34" charset="0"/>
              <a:ea typeface="+mj-ea"/>
              <a:cs typeface="+mj-cs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  <a:latin typeface="Maiandra GD" pitchFamily="34" charset="0"/>
                <a:ea typeface="+mj-ea"/>
                <a:cs typeface="+mj-cs"/>
              </a:rPr>
              <a:t> La web 2.0 es una tendencia para abordar y usar la Información:  Se puede compartir, subir archivos a la red, escribir, Reescribir la información (editar), escuchar y hablar (participar en video o teleconferencias  y formar parte de redes sociales . Es una Web social. 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endParaRPr lang="es-CO" dirty="0">
              <a:solidFill>
                <a:srgbClr val="002060"/>
              </a:solidFill>
              <a:latin typeface="Maiandra GD" pitchFamily="34" charset="0"/>
              <a:ea typeface="+mj-ea"/>
              <a:cs typeface="+mj-cs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  <a:latin typeface="Maiandra GD" pitchFamily="34" charset="0"/>
                <a:ea typeface="+mj-ea"/>
                <a:cs typeface="+mj-cs"/>
              </a:rPr>
              <a:t>La web 2.0 modificó la forma como interactúan los usuarios: comparten, crean, modifican, colaboran y crean </a:t>
            </a:r>
            <a:r>
              <a:rPr lang="es-CO" dirty="0" smtClean="0"/>
              <a:t>c</a:t>
            </a:r>
            <a:r>
              <a:rPr lang="es-CO" dirty="0">
                <a:solidFill>
                  <a:srgbClr val="002060"/>
                </a:solidFill>
                <a:latin typeface="Maiandra GD" pitchFamily="34" charset="0"/>
                <a:ea typeface="+mj-ea"/>
                <a:cs typeface="+mj-cs"/>
              </a:rPr>
              <a:t>onocimiento</a:t>
            </a:r>
            <a:r>
              <a:rPr lang="es-CO" dirty="0" smtClean="0"/>
              <a:t>.</a:t>
            </a:r>
            <a:endParaRPr lang="es-CO" b="1" dirty="0"/>
          </a:p>
          <a:p>
            <a:pPr algn="just" fontAlgn="t"/>
            <a:endParaRPr lang="es-CO" b="1" dirty="0" smtClean="0"/>
          </a:p>
          <a:p>
            <a:pPr marL="285750" indent="-285750" algn="just" fontAlgn="t">
              <a:buFont typeface="Wingdings" pitchFamily="2" charset="2"/>
              <a:buChar char="ü"/>
            </a:pPr>
            <a:endParaRPr lang="es-CO" dirty="0" smtClean="0"/>
          </a:p>
          <a:p>
            <a:pPr fontAlgn="t"/>
            <a:r>
              <a:rPr lang="es-CO" dirty="0" smtClean="0"/>
              <a:t>.</a:t>
            </a:r>
            <a:endParaRPr lang="es-CO" dirty="0"/>
          </a:p>
          <a:p>
            <a:endParaRPr lang="es-CO" dirty="0"/>
          </a:p>
        </p:txBody>
      </p:sp>
      <p:pic>
        <p:nvPicPr>
          <p:cNvPr id="8196" name="Picture 4" descr="http://4.bp.blogspot.com/-lG-cJ7proOg/UQGDyKPq-jI/AAAAAAAAAcQ/LSYd4aEV9MM/s1600/web20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5" y="785794"/>
            <a:ext cx="1806900" cy="9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bose.files.wordpress.com/2009/11/mapa-conceptual-web-2-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" y="434013"/>
            <a:ext cx="776193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515719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Tomado de :http://www.google.com.co/imgres?imgurl=http%3A%2F%2Fbebose.files.wordpress.com%2F2009%2F11%2Fmapa-conceptual-web-2-0.jpg&amp;imgrefurl=http%3A%2F%2Fbebose.wordpress.com%2Ftag%2Fsoftware-libre%2F&amp;h=768&amp;w=1024&amp;tbnid=JYQLqT_b6rr6TM%3A&amp;zoom=1&amp;docid=ZC3Kzcz1fAcfEM&amp;ei=x7iAU_z1OsyRqAb_14GwBg&amp;tbm=isch&amp;ved=0CFYQMygFMAU&amp;iact=rc&amp;uact=3&amp;dur=506&amp;page=1&amp;start=0&amp;ndsp=12</a:t>
            </a:r>
          </a:p>
        </p:txBody>
      </p:sp>
    </p:spTree>
    <p:extLst>
      <p:ext uri="{BB962C8B-B14F-4D97-AF65-F5344CB8AC3E}">
        <p14:creationId xmlns:p14="http://schemas.microsoft.com/office/powerpoint/2010/main" val="8145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Clasificación de las </a:t>
            </a:r>
            <a:r>
              <a:rPr lang="es-CO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herramientas </a:t>
            </a:r>
            <a:endParaRPr lang="es-CO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CO" sz="16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Herramientas de repositorio</a:t>
            </a:r>
            <a:r>
              <a:rPr lang="es-CO" sz="2000" b="1" dirty="0" smtClean="0">
                <a:solidFill>
                  <a:srgbClr val="FF0000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CO" sz="16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 algn="just">
              <a:buNone/>
            </a:pP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Permiten almacenar recursos en Internet, compartirlos y Etiquetarlos</a:t>
            </a:r>
          </a:p>
          <a:p>
            <a:pPr marL="0" indent="0" algn="just">
              <a:buNone/>
            </a:pP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Vídeos: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2"/>
              </a:rPr>
              <a:t>Youtube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3"/>
              </a:rPr>
              <a:t>Google vídeo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4"/>
              </a:rPr>
              <a:t>vimeo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</a:p>
          <a:p>
            <a:pPr marL="0" indent="0" algn="just">
              <a:buNone/>
            </a:pP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Presentaciones: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5"/>
              </a:rPr>
              <a:t>slideshare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5"/>
              </a:rPr>
              <a:t>slide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Imágenes: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6"/>
              </a:rPr>
              <a:t>flickr</a:t>
            </a:r>
            <a:endParaRPr lang="es-CO" sz="2000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Documentos: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7"/>
              </a:rPr>
              <a:t>scribd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Calameo</a:t>
            </a:r>
            <a:endParaRPr lang="es-CO" sz="2000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Sonidos (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podcast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): 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8"/>
              </a:rPr>
              <a:t>freesound.org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9"/>
              </a:rPr>
              <a:t>FindSounds</a:t>
            </a:r>
            <a:r>
              <a:rPr lang="es-CO" sz="20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10"/>
              </a:rPr>
              <a:t>SoundCloud</a:t>
            </a:r>
            <a:endParaRPr lang="es-CO" sz="2000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endParaRPr lang="es-CO" sz="2000" dirty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16" b="97266" l="4688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82" y="1123604"/>
            <a:ext cx="1090950" cy="10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540568" y="127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Estudi@ndo y @prendiendo</a:t>
            </a:r>
            <a:endParaRPr lang="es-CO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pPr algn="l"/>
            <a:r>
              <a:rPr lang="es-CO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CO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es-CO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s-CO" sz="20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r>
              <a:rPr lang="es-CO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Herramientas </a:t>
            </a:r>
            <a:r>
              <a:rPr lang="es-CO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 integración</a:t>
            </a:r>
            <a:r>
              <a:rPr lang="es-CO" sz="2000" dirty="0">
                <a:latin typeface="Arial" charset="0"/>
                <a:ea typeface="+mn-ea"/>
                <a:cs typeface="+mn-cs"/>
              </a:rPr>
              <a:t/>
            </a:r>
            <a:br>
              <a:rPr lang="es-CO" sz="2000" dirty="0">
                <a:latin typeface="Arial" charset="0"/>
                <a:ea typeface="+mn-ea"/>
                <a:cs typeface="+mn-cs"/>
              </a:rPr>
            </a:br>
            <a:r>
              <a:rPr lang="es-CO" sz="2000" dirty="0">
                <a:latin typeface="Arial" charset="0"/>
                <a:ea typeface="+mn-ea"/>
                <a:cs typeface="+mn-cs"/>
              </a:rPr>
              <a:t/>
            </a:r>
            <a:br>
              <a:rPr lang="es-CO" sz="2000" dirty="0">
                <a:latin typeface="Arial" charset="0"/>
                <a:ea typeface="+mn-ea"/>
                <a:cs typeface="+mn-cs"/>
              </a:rPr>
            </a:b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Se trata de herramientas que permiten crear sitios web completos.. Permiten incrustar  o (EMBED) todo tipo de contenidos procedentes de repositorios o creados con herramientas de producción.</a:t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Blogs: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2"/>
              </a:rPr>
              <a:t>blogger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3"/>
              </a:rPr>
              <a:t>wordpress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 etc.</a:t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Wikis: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4"/>
              </a:rPr>
              <a:t>wikispaces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5"/>
              </a:rPr>
              <a:t>wikia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 etc.</a:t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Sitios web: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6"/>
              </a:rPr>
              <a:t>weebly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7"/>
              </a:rPr>
              <a:t>google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  <a:hlinkClick r:id="rId7"/>
              </a:rPr>
              <a:t> 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7"/>
              </a:rPr>
              <a:t>sites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8"/>
              </a:rPr>
              <a:t>moonfruit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s-CO" sz="2000" dirty="0" err="1">
                <a:latin typeface="Maiandra GD" pitchFamily="34" charset="0"/>
                <a:ea typeface="Calibri" pitchFamily="34" charset="0"/>
                <a:cs typeface="Times New Roman" pitchFamily="18" charset="0"/>
                <a:hlinkClick r:id="rId9"/>
              </a:rPr>
              <a:t>wix</a:t>
            </a: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, etc.</a:t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Sitios LMS:  Sistema de administración del Aprendizaje. (Aulas virtuales de Aprendizaje).</a:t>
            </a:r>
            <a:br>
              <a:rPr lang="es-CO" sz="20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</a:br>
            <a:r>
              <a:rPr lang="es-CO" sz="2000" dirty="0">
                <a:latin typeface="Arial" charset="0"/>
                <a:ea typeface="+mn-ea"/>
                <a:cs typeface="+mn-cs"/>
              </a:rPr>
              <a:t/>
            </a:r>
            <a:br>
              <a:rPr lang="es-CO" sz="2000" dirty="0">
                <a:latin typeface="Arial" charset="0"/>
                <a:ea typeface="+mn-ea"/>
                <a:cs typeface="+mn-cs"/>
              </a:rPr>
            </a:br>
            <a:endParaRPr lang="es-CO" sz="20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16" b="97266" l="4688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9291">
            <a:off x="7380312" y="4437112"/>
            <a:ext cx="1423020" cy="14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-540568" y="12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Estudi@ndo y @prendiendo</a:t>
            </a:r>
            <a:endParaRPr kumimoji="0" lang="es-CO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286124"/>
            <a:ext cx="2445680" cy="24456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214554"/>
            <a:ext cx="2177384" cy="190043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 rot="20925030">
            <a:off x="3148605" y="5462341"/>
            <a:ext cx="2566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Video: Web 2.0 y Educación</a:t>
            </a:r>
            <a:endParaRPr lang="es-CO" sz="1400" b="1" dirty="0"/>
          </a:p>
        </p:txBody>
      </p:sp>
      <p:pic>
        <p:nvPicPr>
          <p:cNvPr id="9" name="8 Imagen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428736"/>
            <a:ext cx="2599498" cy="226886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1406" y="364331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94 aplicaciones Educativas</a:t>
            </a:r>
            <a:endParaRPr lang="es-CO" sz="1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000760" y="4071942"/>
            <a:ext cx="30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La web 2.0 y sus aplicaciones didácticas</a:t>
            </a:r>
            <a:endParaRPr lang="es-CO" sz="1200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-540568" y="12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Estudi@ndo y @prendiendo</a:t>
            </a:r>
            <a:endParaRPr kumimoji="0" lang="es-CO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89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844" y="71414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  <a:ea typeface="+mj-ea"/>
                <a:cs typeface="+mj-cs"/>
              </a:rPr>
              <a:t>Pr@ctica Docente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2043433"/>
            <a:ext cx="60192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b="1" dirty="0" smtClean="0"/>
          </a:p>
          <a:p>
            <a:endParaRPr lang="es-CO" sz="1200" b="1" dirty="0"/>
          </a:p>
          <a:p>
            <a:endParaRPr lang="es-CO" sz="1200" b="1" dirty="0" smtClean="0"/>
          </a:p>
          <a:p>
            <a:endParaRPr lang="es-CO" sz="1200" b="1" dirty="0"/>
          </a:p>
          <a:p>
            <a:endParaRPr lang="es-CO" sz="1200" b="1" dirty="0" smtClean="0"/>
          </a:p>
          <a:p>
            <a:endParaRPr lang="es-CO" sz="1200" b="1" dirty="0"/>
          </a:p>
          <a:p>
            <a:endParaRPr lang="es-CO" sz="1200" b="1" dirty="0" smtClean="0"/>
          </a:p>
          <a:p>
            <a:endParaRPr lang="es-CO" sz="1200" b="1" dirty="0"/>
          </a:p>
          <a:p>
            <a:endParaRPr lang="es-CO" sz="12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s-CO" sz="2400" b="1" dirty="0" smtClean="0"/>
          </a:p>
          <a:p>
            <a:endParaRPr lang="es-CO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239268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260350" algn="just" eaLnBrk="0" hangingPunct="0">
              <a:buFont typeface="Arial" pitchFamily="34" charset="0"/>
              <a:buChar char="•"/>
            </a:pP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Buscar </a:t>
            </a: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una Herramienta de producción de la web 2.0, para Organizar información. 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Elaborar </a:t>
            </a: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es-CO" sz="2400" b="1" dirty="0" smtClean="0">
                <a:solidFill>
                  <a:srgbClr val="FF0000"/>
                </a:solidFill>
                <a:latin typeface="Maiandra GD" pitchFamily="34" charset="0"/>
                <a:ea typeface="Calibri" pitchFamily="34" charset="0"/>
                <a:cs typeface="Times New Roman" pitchFamily="18" charset="0"/>
              </a:rPr>
              <a:t>MAPA MENTAL 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donde </a:t>
            </a: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se 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identifique: Qué </a:t>
            </a: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es la Web 2.0?, 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cuáles son las herramientas de la web 2.0 ¿</a:t>
            </a: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Que oportunidades brinda la Web 2.0 en la educación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?, Cuáles son los Requisitos </a:t>
            </a: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para uso didáctico de la web 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2.0?</a:t>
            </a:r>
          </a:p>
          <a:p>
            <a:pPr marL="355600" indent="-260350" algn="just" eaLnBrk="0" hangingPunct="0">
              <a:buFont typeface="Arial" pitchFamily="34" charset="0"/>
              <a:buChar char="•"/>
            </a:pP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Ejemplos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55600" indent="-260350" algn="just" eaLnBrk="0" hangingPunct="0">
              <a:buFont typeface="Arial" pitchFamily="34" charset="0"/>
              <a:buChar char="•"/>
            </a:pPr>
            <a:r>
              <a:rPr lang="es-CO" dirty="0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2"/>
              </a:rPr>
              <a:t>https</a:t>
            </a:r>
            <a:r>
              <a:rPr lang="es-CO" dirty="0">
                <a:latin typeface="Maiandra GD" pitchFamily="34" charset="0"/>
                <a:ea typeface="Calibri" pitchFamily="34" charset="0"/>
                <a:cs typeface="Times New Roman" pitchFamily="18" charset="0"/>
                <a:hlinkClick r:id="rId2"/>
              </a:rPr>
              <a:t>://bubbl.us</a:t>
            </a:r>
            <a:r>
              <a:rPr lang="es-CO" dirty="0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endParaRPr lang="es-CO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355600" indent="-260350" algn="just" eaLnBrk="0" hangingPunct="0">
              <a:buFont typeface="Arial" pitchFamily="34" charset="0"/>
              <a:buChar char="•"/>
            </a:pPr>
            <a:r>
              <a:rPr lang="es-CO" dirty="0">
                <a:latin typeface="Maiandra GD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https://www.examtime.com/es/mapas-mentales</a:t>
            </a:r>
            <a:r>
              <a:rPr lang="es-CO" dirty="0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endParaRPr lang="es-CO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355600" indent="-260350" algn="just" eaLnBrk="0" hangingPunct="0">
              <a:buFont typeface="Arial" pitchFamily="34" charset="0"/>
              <a:buChar char="•"/>
            </a:pPr>
            <a:r>
              <a:rPr lang="es-CO" dirty="0">
                <a:latin typeface="Maiandra GD" pitchFamily="34" charset="0"/>
                <a:ea typeface="Calibri" pitchFamily="34" charset="0"/>
                <a:cs typeface="Times New Roman" pitchFamily="18" charset="0"/>
                <a:hlinkClick r:id="rId4"/>
              </a:rPr>
              <a:t>http://</a:t>
            </a:r>
            <a:r>
              <a:rPr lang="es-CO" dirty="0" smtClean="0">
                <a:latin typeface="Maiandra GD" pitchFamily="34" charset="0"/>
                <a:ea typeface="Calibri" pitchFamily="34" charset="0"/>
                <a:cs typeface="Times New Roman" pitchFamily="18" charset="0"/>
                <a:hlinkClick r:id="rId4"/>
              </a:rPr>
              <a:t>www.pearltrees.com/waltherbeltranardila/diagramas-conceptuales/id5036673</a:t>
            </a:r>
            <a:r>
              <a:rPr lang="es-CO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CO" dirty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355600" indent="-260350" algn="just" eaLnBrk="0" hangingPunct="0">
              <a:buFont typeface="Arial" pitchFamily="34" charset="0"/>
              <a:buChar char="•"/>
            </a:pPr>
            <a:endParaRPr lang="es-CO" sz="2400" dirty="0" smtClean="0">
              <a:latin typeface="Maiandra GD" pitchFamily="34" charset="0"/>
              <a:ea typeface="Calibri" pitchFamily="34" charset="0"/>
              <a:cs typeface="Times New Roman" pitchFamily="18" charset="0"/>
            </a:endParaRPr>
          </a:p>
          <a:p>
            <a:pPr marL="438150" indent="-342900" algn="just" eaLnBrk="0" hangingPunct="0">
              <a:buFont typeface="Arial" pitchFamily="34" charset="0"/>
              <a:buChar char="•"/>
            </a:pPr>
            <a:r>
              <a:rPr lang="es-CO" sz="2400" dirty="0">
                <a:latin typeface="Maiandra GD" pitchFamily="34" charset="0"/>
                <a:ea typeface="Calibri" pitchFamily="34" charset="0"/>
                <a:cs typeface="Times New Roman" pitchFamily="18" charset="0"/>
              </a:rPr>
              <a:t>Enviar el Link del mapa mental a sus </a:t>
            </a:r>
            <a:r>
              <a:rPr lang="es-CO" sz="2400" dirty="0" smtClean="0">
                <a:latin typeface="Maiandra GD" pitchFamily="34" charset="0"/>
                <a:ea typeface="Calibri" pitchFamily="34" charset="0"/>
                <a:cs typeface="Times New Roman" pitchFamily="18" charset="0"/>
              </a:rPr>
              <a:t>tutores</a:t>
            </a:r>
            <a:endParaRPr lang="es-CO" dirty="0"/>
          </a:p>
        </p:txBody>
      </p:sp>
      <p:pic>
        <p:nvPicPr>
          <p:cNvPr id="6" name="5 Imagen" descr="firm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9545" y="3501008"/>
            <a:ext cx="1817678" cy="181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tics</Template>
  <TotalTime>4343</TotalTime>
  <Words>663</Words>
  <Application>Microsoft Office PowerPoint</Application>
  <PresentationFormat>Presentación en pantalla (4:3)</PresentationFormat>
  <Paragraphs>132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tics</vt:lpstr>
      <vt:lpstr>Presentación de PowerPoint</vt:lpstr>
      <vt:lpstr>Agenda</vt:lpstr>
      <vt:lpstr>Presentación de PowerPoint</vt:lpstr>
      <vt:lpstr>Estudi@ndo y @prendiendo</vt:lpstr>
      <vt:lpstr>Presentación de PowerPoint</vt:lpstr>
      <vt:lpstr>Estudi@ndo y @prendiendo</vt:lpstr>
      <vt:lpstr>  Herramientas de integración  Se trata de herramientas que permiten crear sitios web completos.. Permiten incrustar  o (EMBED) todo tipo de contenidos procedentes de repositorios o creados con herramientas de producción.  Blogs: blogger, wordpress, etc. Wikis: wikispaces, wikia, etc. Sitios web: weebly, google sites, moonfruit, wix, etc. Sitios LMS:  Sistema de administración del Aprendizaje. (Aulas virtuales de Aprendizaje).  </vt:lpstr>
      <vt:lpstr>Presentación de PowerPoint</vt:lpstr>
      <vt:lpstr>Presentación de PowerPoint</vt:lpstr>
      <vt:lpstr>Presentación de PowerPoint</vt:lpstr>
      <vt:lpstr>Qué son los portales Educativos</vt:lpstr>
      <vt:lpstr>Los portales educativos ofrecen posibilidades  para el fortalecimiento Pedagógico  a través  de la publicación de  recursos y documentos específicos. </vt:lpstr>
      <vt:lpstr>Portal educativo Colombiano Colombia Aprende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explorar un portal educativo?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TIC´S</dc:title>
  <dc:creator>REDP</dc:creator>
  <cp:lastModifiedBy>Colsubsidio</cp:lastModifiedBy>
  <cp:revision>92</cp:revision>
  <dcterms:created xsi:type="dcterms:W3CDTF">2013-04-09T18:56:33Z</dcterms:created>
  <dcterms:modified xsi:type="dcterms:W3CDTF">2014-05-24T16:19:31Z</dcterms:modified>
</cp:coreProperties>
</file>